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2"/>
  </p:handoutMasterIdLst>
  <p:sldIdLst>
    <p:sldId id="256" r:id="rId2"/>
    <p:sldId id="266" r:id="rId3"/>
    <p:sldId id="262" r:id="rId4"/>
    <p:sldId id="263" r:id="rId5"/>
    <p:sldId id="264" r:id="rId6"/>
    <p:sldId id="267" r:id="rId7"/>
    <p:sldId id="258" r:id="rId8"/>
    <p:sldId id="265" r:id="rId9"/>
    <p:sldId id="259" r:id="rId10"/>
    <p:sldId id="261" r:id="rId11"/>
  </p:sldIdLst>
  <p:sldSz cx="12192000" cy="6858000"/>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6" autoAdjust="0"/>
    <p:restoredTop sz="94660"/>
  </p:normalViewPr>
  <p:slideViewPr>
    <p:cSldViewPr snapToGrid="0">
      <p:cViewPr varScale="1">
        <p:scale>
          <a:sx n="128" d="100"/>
          <a:sy n="128" d="100"/>
        </p:scale>
        <p:origin x="456" y="176"/>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7072"/>
          </a:xfrm>
          <a:prstGeom prst="rect">
            <a:avLst/>
          </a:prstGeom>
        </p:spPr>
        <p:txBody>
          <a:bodyPr vert="horz" lIns="92930" tIns="46465" rIns="92930" bIns="46465" rtlCol="0"/>
          <a:lstStyle>
            <a:lvl1pPr algn="l">
              <a:defRPr sz="1200"/>
            </a:lvl1pPr>
          </a:lstStyle>
          <a:p>
            <a:endParaRPr lang="en-US" dirty="0"/>
          </a:p>
        </p:txBody>
      </p:sp>
      <p:sp>
        <p:nvSpPr>
          <p:cNvPr id="3" name="Date Placeholder 2"/>
          <p:cNvSpPr>
            <a:spLocks noGrp="1"/>
          </p:cNvSpPr>
          <p:nvPr>
            <p:ph type="dt" sz="quarter" idx="1"/>
          </p:nvPr>
        </p:nvSpPr>
        <p:spPr>
          <a:xfrm>
            <a:off x="3939466" y="0"/>
            <a:ext cx="3013763" cy="467072"/>
          </a:xfrm>
          <a:prstGeom prst="rect">
            <a:avLst/>
          </a:prstGeom>
        </p:spPr>
        <p:txBody>
          <a:bodyPr vert="horz" lIns="92930" tIns="46465" rIns="92930" bIns="46465" rtlCol="0"/>
          <a:lstStyle>
            <a:lvl1pPr algn="r">
              <a:defRPr sz="1200"/>
            </a:lvl1pPr>
          </a:lstStyle>
          <a:p>
            <a:fld id="{1C113FD5-8000-454A-B65A-A6228ACED257}" type="datetimeFigureOut">
              <a:rPr lang="en-US" smtClean="0"/>
              <a:t>3/30/22</a:t>
            </a:fld>
            <a:endParaRPr lang="en-US" dirty="0"/>
          </a:p>
        </p:txBody>
      </p:sp>
      <p:sp>
        <p:nvSpPr>
          <p:cNvPr id="4" name="Footer Placeholder 3"/>
          <p:cNvSpPr>
            <a:spLocks noGrp="1"/>
          </p:cNvSpPr>
          <p:nvPr>
            <p:ph type="ftr" sz="quarter" idx="2"/>
          </p:nvPr>
        </p:nvSpPr>
        <p:spPr>
          <a:xfrm>
            <a:off x="0" y="8842030"/>
            <a:ext cx="3013763" cy="467071"/>
          </a:xfrm>
          <a:prstGeom prst="rect">
            <a:avLst/>
          </a:prstGeom>
        </p:spPr>
        <p:txBody>
          <a:bodyPr vert="horz" lIns="92930" tIns="46465" rIns="92930" bIns="464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9466" y="8842030"/>
            <a:ext cx="3013763" cy="467071"/>
          </a:xfrm>
          <a:prstGeom prst="rect">
            <a:avLst/>
          </a:prstGeom>
        </p:spPr>
        <p:txBody>
          <a:bodyPr vert="horz" lIns="92930" tIns="46465" rIns="92930" bIns="46465" rtlCol="0" anchor="b"/>
          <a:lstStyle>
            <a:lvl1pPr algn="r">
              <a:defRPr sz="1200"/>
            </a:lvl1pPr>
          </a:lstStyle>
          <a:p>
            <a:fld id="{0BA9C308-3302-4850-9E7E-877D0B029A94}" type="slidenum">
              <a:rPr lang="en-US" smtClean="0"/>
              <a:t>‹#›</a:t>
            </a:fld>
            <a:endParaRPr lang="en-US" dirty="0"/>
          </a:p>
        </p:txBody>
      </p:sp>
    </p:spTree>
    <p:extLst>
      <p:ext uri="{BB962C8B-B14F-4D97-AF65-F5344CB8AC3E}">
        <p14:creationId xmlns:p14="http://schemas.microsoft.com/office/powerpoint/2010/main" val="382476196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a:t>3/30/22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a:t>3/30/22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a:t>3/30/22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a:t>3/30/22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a:t>‹#›</a:t>
            </a:fld>
            <a:endParaRPr lang="en-US" dirty="0"/>
          </a:p>
        </p:txBody>
      </p:sp>
      <p:pic>
        <p:nvPicPr>
          <p:cNvPr id="7" name="Picture 6"/>
          <p:cNvPicPr>
            <a:picLocks noChangeAspect="1"/>
          </p:cNvPicPr>
          <p:nvPr userDrawn="1"/>
        </p:nvPicPr>
        <p:blipFill>
          <a:blip r:embed="rId2"/>
          <a:stretch>
            <a:fillRect/>
          </a:stretch>
        </p:blipFill>
        <p:spPr>
          <a:xfrm>
            <a:off x="10370176" y="5375528"/>
            <a:ext cx="983624" cy="98082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a:t>3/30/22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a:t>3/30/22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a:t>3/30/22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a:t>3/30/22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a:t>3/30/22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a:t>3/30/22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a:t>3/30/22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a:t>3/30/22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eb.ccsu.edu/facultysenate/scccsuf_slc.asp" TargetMode="External"/><Relationship Id="rId2" Type="http://schemas.openxmlformats.org/officeDocument/2006/relationships/hyperlink" Target="http://web.ccsu.edu/facultysenate/files/Supporting_Documents_2011-12/Sabbatical_Leave_Guidelines_April_30_2012.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nam10.safelinks.protection.outlook.com/?url=https%3A%2F%2Fccsu.webex.com%2Fwebappng%2Fsites%2Fccsu%2Fmeeting%2Finfo%2F2c7abf1bf81f44daaed6fbc6c134629c%3FisPopupRegisterView%3Dtrue&amp;data=04%7C01%7Cbrianflinn%40ccsu.edu%7Cf8ce9fdfcb204598759008da0c187aa1%7C2329c570b5804223803b427d800e81b6%7C0%7C0%7C637835596546999094%7CUnknown%7CTWFpbGZsb3d8eyJWIjoiMC4wLjAwMDAiLCJQIjoiV2luMzIiLCJBTiI6Ik1haWwiLCJXVCI6Mn0%3D%7C3000&amp;sdata=SoCS%2Fh6YUExzXBi%2BlL0Q86h9MGCKoRVir8qfFTpfUIA%3D&amp;reserved=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3079538"/>
            <a:ext cx="7467600" cy="2325170"/>
          </a:xfrm>
        </p:spPr>
        <p:txBody>
          <a:bodyPr anchor="ctr">
            <a:normAutofit/>
          </a:bodyPr>
          <a:lstStyle/>
          <a:p>
            <a:r>
              <a:rPr lang="en-US" sz="5400"/>
              <a:t>Sabbatical Leave Committee Report to the Faculty Senate</a:t>
            </a:r>
          </a:p>
        </p:txBody>
      </p:sp>
      <p:sp>
        <p:nvSpPr>
          <p:cNvPr id="3" name="Subtitle 2"/>
          <p:cNvSpPr>
            <a:spLocks noGrp="1"/>
          </p:cNvSpPr>
          <p:nvPr>
            <p:ph type="subTitle" idx="1"/>
          </p:nvPr>
        </p:nvSpPr>
        <p:spPr>
          <a:xfrm>
            <a:off x="2362200" y="5376672"/>
            <a:ext cx="7467600" cy="564199"/>
          </a:xfrm>
        </p:spPr>
        <p:txBody>
          <a:bodyPr anchor="ctr">
            <a:normAutofit/>
          </a:bodyPr>
          <a:lstStyle/>
          <a:p>
            <a:r>
              <a:rPr lang="en-US" sz="2200"/>
              <a:t>AY-2021-2022</a:t>
            </a:r>
          </a:p>
        </p:txBody>
      </p:sp>
      <p:sp>
        <p:nvSpPr>
          <p:cNvPr id="9" name="Rectangle 8">
            <a:extLst>
              <a:ext uri="{FF2B5EF4-FFF2-40B4-BE49-F238E27FC236}">
                <a16:creationId xmlns:a16="http://schemas.microsoft.com/office/drawing/2014/main" id="{92EA0DEB-983C-4A94-9B9A-51E32098C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03120" cy="6858000"/>
          </a:xfrm>
          <a:prstGeom prst="rect">
            <a:avLst/>
          </a:prstGeom>
          <a:solidFill>
            <a:srgbClr val="4548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E197AD2-3004-4188-A389-E9EAC108A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917129"/>
            <a:ext cx="1920240" cy="1920240"/>
          </a:xfrm>
          <a:prstGeom prst="ellipse">
            <a:avLst/>
          </a:prstGeom>
          <a:solidFill>
            <a:srgbClr val="FFFFFF"/>
          </a:solidFill>
          <a:ln w="19050">
            <a:solidFill>
              <a:srgbClr val="4548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rotWithShape="1">
          <a:blip r:embed="rId2">
            <a:alphaModFix/>
          </a:blip>
          <a:srcRect r="280" b="-5"/>
          <a:stretch/>
        </p:blipFill>
        <p:spPr>
          <a:xfrm>
            <a:off x="5229361" y="1010610"/>
            <a:ext cx="1733278" cy="1733278"/>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3" name="Rectangle 12">
            <a:extLst>
              <a:ext uri="{FF2B5EF4-FFF2-40B4-BE49-F238E27FC236}">
                <a16:creationId xmlns:a16="http://schemas.microsoft.com/office/drawing/2014/main" id="{A82D0C51-DE81-4DC1-8D2D-1A3EE14E67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548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1814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Recipients</a:t>
            </a:r>
          </a:p>
        </p:txBody>
      </p:sp>
      <p:graphicFrame>
        <p:nvGraphicFramePr>
          <p:cNvPr id="6" name="Content Placeholder 5">
            <a:extLst>
              <a:ext uri="{FF2B5EF4-FFF2-40B4-BE49-F238E27FC236}">
                <a16:creationId xmlns:a16="http://schemas.microsoft.com/office/drawing/2014/main" id="{28FF7C7B-CE2C-9F44-9EF0-4F67182F006A}"/>
              </a:ext>
            </a:extLst>
          </p:cNvPr>
          <p:cNvGraphicFramePr>
            <a:graphicFrameLocks noGrp="1"/>
          </p:cNvGraphicFramePr>
          <p:nvPr>
            <p:ph idx="1"/>
            <p:extLst>
              <p:ext uri="{D42A27DB-BD31-4B8C-83A1-F6EECF244321}">
                <p14:modId xmlns:p14="http://schemas.microsoft.com/office/powerpoint/2010/main" val="2895547872"/>
              </p:ext>
            </p:extLst>
          </p:nvPr>
        </p:nvGraphicFramePr>
        <p:xfrm>
          <a:off x="3786808" y="457200"/>
          <a:ext cx="5950315" cy="6035674"/>
        </p:xfrm>
        <a:graphic>
          <a:graphicData uri="http://schemas.openxmlformats.org/drawingml/2006/table">
            <a:tbl>
              <a:tblPr firstRow="1" firstCol="1" bandRow="1">
                <a:tableStyleId>{5C22544A-7EE6-4342-B048-85BDC9FD1C3A}</a:tableStyleId>
              </a:tblPr>
              <a:tblGrid>
                <a:gridCol w="1872527">
                  <a:extLst>
                    <a:ext uri="{9D8B030D-6E8A-4147-A177-3AD203B41FA5}">
                      <a16:colId xmlns:a16="http://schemas.microsoft.com/office/drawing/2014/main" val="4148179849"/>
                    </a:ext>
                  </a:extLst>
                </a:gridCol>
                <a:gridCol w="1872527">
                  <a:extLst>
                    <a:ext uri="{9D8B030D-6E8A-4147-A177-3AD203B41FA5}">
                      <a16:colId xmlns:a16="http://schemas.microsoft.com/office/drawing/2014/main" val="1076344667"/>
                    </a:ext>
                  </a:extLst>
                </a:gridCol>
                <a:gridCol w="2205261">
                  <a:extLst>
                    <a:ext uri="{9D8B030D-6E8A-4147-A177-3AD203B41FA5}">
                      <a16:colId xmlns:a16="http://schemas.microsoft.com/office/drawing/2014/main" val="172342112"/>
                    </a:ext>
                  </a:extLst>
                </a:gridCol>
              </a:tblGrid>
              <a:tr h="362503">
                <a:tc>
                  <a:txBody>
                    <a:bodyPr/>
                    <a:lstStyle/>
                    <a:p>
                      <a:pPr marL="0" marR="0">
                        <a:spcBef>
                          <a:spcPts val="0"/>
                        </a:spcBef>
                        <a:spcAft>
                          <a:spcPts val="0"/>
                        </a:spcAft>
                      </a:pPr>
                      <a:r>
                        <a:rPr lang="en-US" sz="1400">
                          <a:effectLst/>
                        </a:rPr>
                        <a:t>Dr.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Gichiru</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Wangari</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937564373"/>
                  </a:ext>
                </a:extLst>
              </a:tr>
              <a:tr h="362503">
                <a:tc>
                  <a:txBody>
                    <a:bodyPr/>
                    <a:lstStyle/>
                    <a:p>
                      <a:pPr marL="0" marR="0">
                        <a:spcBef>
                          <a:spcPts val="0"/>
                        </a:spcBef>
                        <a:spcAft>
                          <a:spcPts val="0"/>
                        </a:spcAft>
                      </a:pPr>
                      <a:r>
                        <a:rPr lang="en-US" sz="1400">
                          <a:effectLst/>
                        </a:rPr>
                        <a:t>Dr.</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Wang</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Haoyu</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83285145"/>
                  </a:ext>
                </a:extLst>
              </a:tr>
              <a:tr h="362503">
                <a:tc>
                  <a:txBody>
                    <a:bodyPr/>
                    <a:lstStyle/>
                    <a:p>
                      <a:pPr marL="0" marR="0">
                        <a:spcBef>
                          <a:spcPts val="0"/>
                        </a:spcBef>
                        <a:spcAft>
                          <a:spcPts val="0"/>
                        </a:spcAft>
                      </a:pPr>
                      <a:r>
                        <a:rPr lang="en-US" sz="1400">
                          <a:effectLst/>
                        </a:rPr>
                        <a:t>Dr.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Kristine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Larsen</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363131453"/>
                  </a:ext>
                </a:extLst>
              </a:tr>
              <a:tr h="362503">
                <a:tc>
                  <a:txBody>
                    <a:bodyPr/>
                    <a:lstStyle/>
                    <a:p>
                      <a:pPr marL="0" marR="0">
                        <a:spcBef>
                          <a:spcPts val="0"/>
                        </a:spcBef>
                        <a:spcAft>
                          <a:spcPts val="0"/>
                        </a:spcAft>
                      </a:pPr>
                      <a:r>
                        <a:rPr lang="en-US" sz="1400">
                          <a:effectLst/>
                        </a:rPr>
                        <a:t>Dr.</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Austad</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Carol</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548718862"/>
                  </a:ext>
                </a:extLst>
              </a:tr>
              <a:tr h="362503">
                <a:tc>
                  <a:txBody>
                    <a:bodyPr/>
                    <a:lstStyle/>
                    <a:p>
                      <a:pPr marL="0" marR="0">
                        <a:spcBef>
                          <a:spcPts val="0"/>
                        </a:spcBef>
                        <a:spcAft>
                          <a:spcPts val="0"/>
                        </a:spcAft>
                      </a:pPr>
                      <a:r>
                        <a:rPr lang="en-US" sz="1400">
                          <a:effectLst/>
                        </a:rPr>
                        <a:t>Dr.</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Pope</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Cynthia</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938451325"/>
                  </a:ext>
                </a:extLst>
              </a:tr>
              <a:tr h="362503">
                <a:tc>
                  <a:txBody>
                    <a:bodyPr/>
                    <a:lstStyle/>
                    <a:p>
                      <a:pPr marL="0" marR="0">
                        <a:spcBef>
                          <a:spcPts val="0"/>
                        </a:spcBef>
                        <a:spcAft>
                          <a:spcPts val="0"/>
                        </a:spcAft>
                      </a:pPr>
                      <a:r>
                        <a:rPr lang="en-US" sz="1400">
                          <a:effectLst/>
                        </a:rPr>
                        <a:t>Dr.</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Burrello</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Jotham</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398719318"/>
                  </a:ext>
                </a:extLst>
              </a:tr>
              <a:tr h="362503">
                <a:tc>
                  <a:txBody>
                    <a:bodyPr/>
                    <a:lstStyle/>
                    <a:p>
                      <a:pPr marL="0" marR="0">
                        <a:spcBef>
                          <a:spcPts val="0"/>
                        </a:spcBef>
                        <a:spcAft>
                          <a:spcPts val="0"/>
                        </a:spcAft>
                      </a:pPr>
                      <a:r>
                        <a:rPr lang="en-US" sz="1400">
                          <a:effectLst/>
                        </a:rPr>
                        <a:t>Dr.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Jacobson</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Laura</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147015966"/>
                  </a:ext>
                </a:extLst>
              </a:tr>
              <a:tr h="362503">
                <a:tc>
                  <a:txBody>
                    <a:bodyPr/>
                    <a:lstStyle/>
                    <a:p>
                      <a:pPr marL="0" marR="0">
                        <a:spcBef>
                          <a:spcPts val="0"/>
                        </a:spcBef>
                        <a:spcAft>
                          <a:spcPts val="0"/>
                        </a:spcAft>
                      </a:pPr>
                      <a:r>
                        <a:rPr lang="en-US" sz="1400">
                          <a:effectLst/>
                        </a:rPr>
                        <a:t>Dr.</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Ghodsi</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Reza</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703103039"/>
                  </a:ext>
                </a:extLst>
              </a:tr>
              <a:tr h="362503">
                <a:tc>
                  <a:txBody>
                    <a:bodyPr/>
                    <a:lstStyle/>
                    <a:p>
                      <a:pPr marL="0" marR="0">
                        <a:spcBef>
                          <a:spcPts val="0"/>
                        </a:spcBef>
                        <a:spcAft>
                          <a:spcPts val="0"/>
                        </a:spcAft>
                      </a:pPr>
                      <a:r>
                        <a:rPr lang="en-US" sz="1400">
                          <a:effectLst/>
                        </a:rPr>
                        <a:t>Dr. </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Brewer</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Cameron</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242439731"/>
                  </a:ext>
                </a:extLst>
              </a:tr>
              <a:tr h="362503">
                <a:tc>
                  <a:txBody>
                    <a:bodyPr/>
                    <a:lstStyle/>
                    <a:p>
                      <a:pPr marL="0" marR="0">
                        <a:spcBef>
                          <a:spcPts val="0"/>
                        </a:spcBef>
                        <a:spcAft>
                          <a:spcPts val="0"/>
                        </a:spcAft>
                      </a:pPr>
                      <a:r>
                        <a:rPr lang="en-US" sz="1400">
                          <a:effectLst/>
                        </a:rPr>
                        <a:t>Dr.</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Voight</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Mike</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472447109"/>
                  </a:ext>
                </a:extLst>
              </a:tr>
              <a:tr h="362503">
                <a:tc>
                  <a:txBody>
                    <a:bodyPr/>
                    <a:lstStyle/>
                    <a:p>
                      <a:pPr marL="0" marR="0">
                        <a:spcBef>
                          <a:spcPts val="0"/>
                        </a:spcBef>
                        <a:spcAft>
                          <a:spcPts val="0"/>
                        </a:spcAft>
                      </a:pPr>
                      <a:r>
                        <a:rPr lang="en-US" sz="1400">
                          <a:effectLst/>
                        </a:rPr>
                        <a:t>Dr</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Chiang</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Kuan-Pin</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858004368"/>
                  </a:ext>
                </a:extLst>
              </a:tr>
              <a:tr h="362503">
                <a:tc>
                  <a:txBody>
                    <a:bodyPr/>
                    <a:lstStyle/>
                    <a:p>
                      <a:pPr marL="0" marR="0">
                        <a:spcBef>
                          <a:spcPts val="0"/>
                        </a:spcBef>
                        <a:spcAft>
                          <a:spcPts val="0"/>
                        </a:spcAft>
                      </a:pPr>
                      <a:r>
                        <a:rPr lang="en-US" sz="1400">
                          <a:effectLst/>
                        </a:rPr>
                        <a:t>Dr.</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Fuentes</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Rocio</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326772430"/>
                  </a:ext>
                </a:extLst>
              </a:tr>
              <a:tr h="362503">
                <a:tc>
                  <a:txBody>
                    <a:bodyPr/>
                    <a:lstStyle/>
                    <a:p>
                      <a:pPr marL="0" marR="0">
                        <a:spcBef>
                          <a:spcPts val="0"/>
                        </a:spcBef>
                        <a:spcAft>
                          <a:spcPts val="0"/>
                        </a:spcAft>
                      </a:pPr>
                      <a:r>
                        <a:rPr lang="en-US" sz="1400">
                          <a:effectLst/>
                        </a:rPr>
                        <a:t>Dr.</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Kirstukas</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Steven</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596597630"/>
                  </a:ext>
                </a:extLst>
              </a:tr>
              <a:tr h="598129">
                <a:tc>
                  <a:txBody>
                    <a:bodyPr/>
                    <a:lstStyle/>
                    <a:p>
                      <a:pPr marL="0" marR="0">
                        <a:spcBef>
                          <a:spcPts val="0"/>
                        </a:spcBef>
                        <a:spcAft>
                          <a:spcPts val="0"/>
                        </a:spcAft>
                      </a:pPr>
                      <a:r>
                        <a:rPr lang="en-US" sz="1400">
                          <a:effectLst/>
                        </a:rPr>
                        <a:t>Ms.</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Gladys</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Moreno-Fuentes</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75711537"/>
                  </a:ext>
                </a:extLst>
              </a:tr>
              <a:tr h="362503">
                <a:tc>
                  <a:txBody>
                    <a:bodyPr/>
                    <a:lstStyle/>
                    <a:p>
                      <a:pPr marL="0" marR="0">
                        <a:spcBef>
                          <a:spcPts val="0"/>
                        </a:spcBef>
                        <a:spcAft>
                          <a:spcPts val="0"/>
                        </a:spcAft>
                      </a:pPr>
                      <a:r>
                        <a:rPr lang="en-US" sz="1400">
                          <a:effectLst/>
                        </a:rPr>
                        <a:t>Mr.</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Wang</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Wujun</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13330553"/>
                  </a:ext>
                </a:extLst>
              </a:tr>
              <a:tr h="362503">
                <a:tc>
                  <a:txBody>
                    <a:bodyPr/>
                    <a:lstStyle/>
                    <a:p>
                      <a:pPr marL="0" marR="0">
                        <a:spcBef>
                          <a:spcPts val="0"/>
                        </a:spcBef>
                        <a:spcAft>
                          <a:spcPts val="0"/>
                        </a:spcAft>
                      </a:pPr>
                      <a:r>
                        <a:rPr lang="en-US" sz="1400">
                          <a:effectLst/>
                        </a:rPr>
                        <a:t>Dr.</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Barr</a:t>
                      </a: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dirty="0" err="1">
                          <a:effectLst/>
                        </a:rPr>
                        <a:t>Burlin</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99671627"/>
                  </a:ext>
                </a:extLst>
              </a:tr>
            </a:tbl>
          </a:graphicData>
        </a:graphic>
      </p:graphicFrame>
    </p:spTree>
    <p:extLst>
      <p:ext uri="{BB962C8B-B14F-4D97-AF65-F5344CB8AC3E}">
        <p14:creationId xmlns:p14="http://schemas.microsoft.com/office/powerpoint/2010/main" val="2491593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A7108-1A19-1F4B-B133-FCAF4E91FC03}"/>
              </a:ext>
            </a:extLst>
          </p:cNvPr>
          <p:cNvSpPr>
            <a:spLocks noGrp="1"/>
          </p:cNvSpPr>
          <p:nvPr>
            <p:ph type="title"/>
          </p:nvPr>
        </p:nvSpPr>
        <p:spPr/>
        <p:txBody>
          <a:bodyPr/>
          <a:lstStyle/>
          <a:p>
            <a:r>
              <a:rPr lang="en-US" dirty="0"/>
              <a:t>MEMBERSHIP 2021-22 (9 members)</a:t>
            </a:r>
          </a:p>
        </p:txBody>
      </p:sp>
      <p:sp>
        <p:nvSpPr>
          <p:cNvPr id="3" name="Content Placeholder 2">
            <a:extLst>
              <a:ext uri="{FF2B5EF4-FFF2-40B4-BE49-F238E27FC236}">
                <a16:creationId xmlns:a16="http://schemas.microsoft.com/office/drawing/2014/main" id="{7D6D3CE4-80F9-0448-AA39-AD7501099706}"/>
              </a:ext>
            </a:extLst>
          </p:cNvPr>
          <p:cNvSpPr>
            <a:spLocks noGrp="1"/>
          </p:cNvSpPr>
          <p:nvPr>
            <p:ph idx="1"/>
          </p:nvPr>
        </p:nvSpPr>
        <p:spPr/>
        <p:txBody>
          <a:bodyPr>
            <a:normAutofit fontScale="55000" lnSpcReduction="20000"/>
          </a:bodyPr>
          <a:lstStyle/>
          <a:p>
            <a:pPr marL="0" indent="0">
              <a:buNone/>
            </a:pPr>
            <a:r>
              <a:rPr lang="en-US" b="1" dirty="0"/>
              <a:t>AMMON COLLEGE OF LIBERAL ARTS AND SOCIAL SCIENCES</a:t>
            </a:r>
          </a:p>
          <a:p>
            <a:pPr marL="0" indent="0">
              <a:buNone/>
            </a:pPr>
            <a:r>
              <a:rPr lang="en-US" dirty="0"/>
              <a:t>FINE ARTS: Brian Flinn (Art) Co-Chair</a:t>
            </a:r>
          </a:p>
          <a:p>
            <a:pPr marL="0" indent="0">
              <a:buNone/>
            </a:pPr>
            <a:r>
              <a:rPr lang="en-US" dirty="0"/>
              <a:t>HUMANITIES: Leyla </a:t>
            </a:r>
            <a:r>
              <a:rPr lang="en-US" dirty="0" err="1"/>
              <a:t>Zidani</a:t>
            </a:r>
            <a:r>
              <a:rPr lang="en-US" dirty="0"/>
              <a:t>-Eroglu</a:t>
            </a:r>
          </a:p>
          <a:p>
            <a:pPr marL="0" indent="0">
              <a:buNone/>
            </a:pPr>
            <a:r>
              <a:rPr lang="en-US" dirty="0"/>
              <a:t>SOCIAL AND BEHAVIORAL SCIENCES: Paramita Dhar (Economics)</a:t>
            </a:r>
          </a:p>
          <a:p>
            <a:pPr marL="0" indent="0">
              <a:buNone/>
            </a:pPr>
            <a:r>
              <a:rPr lang="en-US" b="1" dirty="0"/>
              <a:t>SCHOOL OF BUSINESS</a:t>
            </a:r>
          </a:p>
          <a:p>
            <a:pPr marL="0" indent="0">
              <a:buNone/>
            </a:pPr>
            <a:r>
              <a:rPr lang="en-US" dirty="0"/>
              <a:t>Gregory Berry (Management &amp; Organization)</a:t>
            </a:r>
          </a:p>
          <a:p>
            <a:pPr marL="0" indent="0">
              <a:buNone/>
            </a:pPr>
            <a:r>
              <a:rPr lang="en-US" b="1" dirty="0"/>
              <a:t>SCHOOL OF EDUCATION AND PROFESSIONAL STUDIES</a:t>
            </a:r>
          </a:p>
          <a:p>
            <a:pPr marL="0" indent="0">
              <a:buNone/>
            </a:pPr>
            <a:r>
              <a:rPr lang="en-US" dirty="0"/>
              <a:t>Sally Drew (Special Education &amp; Interventions))</a:t>
            </a:r>
          </a:p>
          <a:p>
            <a:pPr marL="0" indent="0">
              <a:buNone/>
            </a:pPr>
            <a:r>
              <a:rPr lang="en-US" b="1" dirty="0"/>
              <a:t>SCHOOL OF ENGINEERING, SCIENCE, AND TECHNOLOGY</a:t>
            </a:r>
          </a:p>
          <a:p>
            <a:pPr marL="0" indent="0">
              <a:buNone/>
            </a:pPr>
            <a:r>
              <a:rPr lang="en-US" dirty="0"/>
              <a:t>ENGINEERING AND TECHNOLOGY: Khaled Hammad (Engineering)</a:t>
            </a:r>
          </a:p>
          <a:p>
            <a:pPr marL="0" indent="0">
              <a:buNone/>
            </a:pPr>
            <a:r>
              <a:rPr lang="en-US" dirty="0"/>
              <a:t>NATURAL, MATHEMATICAL AND COMPUTER SCIENCES: Kathy Martin (Biomolecular Sciences) Co-Chair</a:t>
            </a:r>
          </a:p>
          <a:p>
            <a:pPr marL="0" indent="0">
              <a:buNone/>
            </a:pPr>
            <a:r>
              <a:rPr lang="en-US" b="1" dirty="0"/>
              <a:t>AT LARGE</a:t>
            </a:r>
          </a:p>
          <a:p>
            <a:pPr marL="0" indent="0">
              <a:buNone/>
            </a:pPr>
            <a:r>
              <a:rPr lang="en-US" dirty="0"/>
              <a:t>Maria Mitchell (Mathematical Sciences)</a:t>
            </a:r>
          </a:p>
          <a:p>
            <a:pPr marL="0" indent="0">
              <a:buNone/>
            </a:pPr>
            <a:r>
              <a:rPr lang="en-US" b="1" dirty="0"/>
              <a:t>LIBRARIANS, COUNSELORS AND COACHES</a:t>
            </a:r>
          </a:p>
          <a:p>
            <a:pPr marL="0" indent="0">
              <a:buNone/>
            </a:pPr>
            <a:r>
              <a:rPr lang="en-US" dirty="0"/>
              <a:t>Susan </a:t>
            </a:r>
            <a:r>
              <a:rPr lang="en-US" dirty="0" err="1"/>
              <a:t>Slaga-Metivier</a:t>
            </a:r>
            <a:r>
              <a:rPr lang="en-US" dirty="0"/>
              <a:t> 22 (1)</a:t>
            </a:r>
          </a:p>
          <a:p>
            <a:endParaRPr lang="en-US" dirty="0"/>
          </a:p>
        </p:txBody>
      </p:sp>
    </p:spTree>
    <p:extLst>
      <p:ext uri="{BB962C8B-B14F-4D97-AF65-F5344CB8AC3E}">
        <p14:creationId xmlns:p14="http://schemas.microsoft.com/office/powerpoint/2010/main" val="2785184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363636"/>
                </a:solidFill>
                <a:latin typeface="Arial" panose="020B0604020202020204" pitchFamily="34" charset="0"/>
              </a:rPr>
              <a:t>Mission</a:t>
            </a:r>
            <a:endParaRPr lang="en-US" b="1" dirty="0"/>
          </a:p>
        </p:txBody>
      </p:sp>
      <p:sp>
        <p:nvSpPr>
          <p:cNvPr id="3" name="Content Placeholder 2"/>
          <p:cNvSpPr>
            <a:spLocks noGrp="1"/>
          </p:cNvSpPr>
          <p:nvPr>
            <p:ph idx="1"/>
          </p:nvPr>
        </p:nvSpPr>
        <p:spPr/>
        <p:txBody>
          <a:bodyPr/>
          <a:lstStyle/>
          <a:p>
            <a:r>
              <a:rPr lang="en-US" dirty="0">
                <a:solidFill>
                  <a:srgbClr val="363636"/>
                </a:solidFill>
                <a:latin typeface="Arial" panose="020B0604020202020204" pitchFamily="34" charset="0"/>
              </a:rPr>
              <a:t>The Committee receives all sabbatical requests and proposals as submitted to the University President by the various departments and areas, and makes recommendations to the President on the basis of merit and in conformity with the current BOT/CSU/AAUP contract.</a:t>
            </a:r>
          </a:p>
          <a:p>
            <a:endParaRPr lang="en-US" dirty="0"/>
          </a:p>
        </p:txBody>
      </p:sp>
    </p:spTree>
    <p:extLst>
      <p:ext uri="{BB962C8B-B14F-4D97-AF65-F5344CB8AC3E}">
        <p14:creationId xmlns:p14="http://schemas.microsoft.com/office/powerpoint/2010/main" val="663180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13.7 Sabbatic Leave </a:t>
            </a:r>
          </a:p>
        </p:txBody>
      </p:sp>
      <p:sp>
        <p:nvSpPr>
          <p:cNvPr id="3" name="Content Placeholder 2"/>
          <p:cNvSpPr>
            <a:spLocks noGrp="1"/>
          </p:cNvSpPr>
          <p:nvPr>
            <p:ph idx="1"/>
          </p:nvPr>
        </p:nvSpPr>
        <p:spPr/>
        <p:txBody>
          <a:bodyPr/>
          <a:lstStyle/>
          <a:p>
            <a:r>
              <a:rPr lang="en-US" dirty="0"/>
              <a:t> is educational leave. </a:t>
            </a:r>
          </a:p>
          <a:p>
            <a:r>
              <a:rPr lang="en-US" dirty="0"/>
              <a:t>is granted for the benefit of Connecticut State University. </a:t>
            </a:r>
          </a:p>
          <a:p>
            <a:r>
              <a:rPr lang="en-US" dirty="0"/>
              <a:t>is granted for purposes of </a:t>
            </a:r>
            <a:r>
              <a:rPr lang="en-US" b="1" dirty="0"/>
              <a:t>scholarly and creative </a:t>
            </a:r>
            <a:r>
              <a:rPr lang="en-US" dirty="0"/>
              <a:t>endeavors that </a:t>
            </a:r>
            <a:r>
              <a:rPr lang="en-US" b="1" dirty="0"/>
              <a:t>strengthen</a:t>
            </a:r>
            <a:r>
              <a:rPr lang="en-US" dirty="0"/>
              <a:t> the professional competence or </a:t>
            </a:r>
            <a:r>
              <a:rPr lang="en-US" b="1" dirty="0"/>
              <a:t>enrich</a:t>
            </a:r>
            <a:r>
              <a:rPr lang="en-US" dirty="0"/>
              <a:t> the teaching of members. </a:t>
            </a:r>
          </a:p>
          <a:p>
            <a:r>
              <a:rPr lang="en-US" dirty="0"/>
              <a:t>All proposals for such leave must merit approval on the basis of these standards.</a:t>
            </a:r>
          </a:p>
        </p:txBody>
      </p:sp>
    </p:spTree>
    <p:extLst>
      <p:ext uri="{BB962C8B-B14F-4D97-AF65-F5344CB8AC3E}">
        <p14:creationId xmlns:p14="http://schemas.microsoft.com/office/powerpoint/2010/main" val="3034658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783FC-ECE6-F846-A730-6CAAC0AC5532}"/>
              </a:ext>
            </a:extLst>
          </p:cNvPr>
          <p:cNvSpPr>
            <a:spLocks noGrp="1"/>
          </p:cNvSpPr>
          <p:nvPr>
            <p:ph type="title"/>
          </p:nvPr>
        </p:nvSpPr>
        <p:spPr/>
        <p:txBody>
          <a:bodyPr/>
          <a:lstStyle/>
          <a:p>
            <a:r>
              <a:rPr lang="en-US" b="1" dirty="0"/>
              <a:t>The Process</a:t>
            </a:r>
          </a:p>
        </p:txBody>
      </p:sp>
      <p:sp>
        <p:nvSpPr>
          <p:cNvPr id="3" name="Content Placeholder 2">
            <a:extLst>
              <a:ext uri="{FF2B5EF4-FFF2-40B4-BE49-F238E27FC236}">
                <a16:creationId xmlns:a16="http://schemas.microsoft.com/office/drawing/2014/main" id="{73D995BA-943E-F045-8899-A7854110F718}"/>
              </a:ext>
            </a:extLst>
          </p:cNvPr>
          <p:cNvSpPr>
            <a:spLocks noGrp="1"/>
          </p:cNvSpPr>
          <p:nvPr>
            <p:ph idx="1"/>
          </p:nvPr>
        </p:nvSpPr>
        <p:spPr/>
        <p:txBody>
          <a:bodyPr>
            <a:normAutofit fontScale="92500" lnSpcReduction="20000"/>
          </a:bodyPr>
          <a:lstStyle/>
          <a:p>
            <a:r>
              <a:rPr lang="en-US" dirty="0"/>
              <a:t>Sabbatical Leave application is a competitive process (similar to grant process from NIH, NSF)</a:t>
            </a:r>
          </a:p>
          <a:p>
            <a:r>
              <a:rPr lang="en-US" dirty="0"/>
              <a:t>It is an outcomes based process</a:t>
            </a:r>
          </a:p>
          <a:p>
            <a:r>
              <a:rPr lang="en-US" b="1" i="1" dirty="0">
                <a:hlinkClick r:id="rId2"/>
              </a:rPr>
              <a:t>Sabbatical Leave Guidelines, approved by the Faculty Senate April 30, 2012</a:t>
            </a:r>
            <a:endParaRPr lang="en-US" b="1" i="1" dirty="0"/>
          </a:p>
          <a:p>
            <a:pPr marL="457200" lvl="1" indent="0">
              <a:buNone/>
            </a:pPr>
            <a:r>
              <a:rPr lang="en-US" dirty="0">
                <a:hlinkClick r:id="rId3"/>
              </a:rPr>
              <a:t>https://web.ccsu.edu/facultysenate/scccsuf_slc.asp</a:t>
            </a:r>
            <a:endParaRPr lang="en-US" dirty="0"/>
          </a:p>
          <a:p>
            <a:endParaRPr lang="en-US" dirty="0"/>
          </a:p>
          <a:p>
            <a:r>
              <a:rPr lang="en-US" dirty="0"/>
              <a:t>By AAUP Contract there are only 75 sabbatical leaves spread across the four CSU campuses</a:t>
            </a:r>
          </a:p>
          <a:p>
            <a:r>
              <a:rPr lang="en-US" dirty="0"/>
              <a:t>CCSU was awarded 23 of the 75 for AY 2022-2023</a:t>
            </a:r>
          </a:p>
          <a:p>
            <a:r>
              <a:rPr lang="en-US" dirty="0"/>
              <a:t>There were 16 applications for AY 2022-2023</a:t>
            </a:r>
          </a:p>
          <a:p>
            <a:endParaRPr lang="en-US" dirty="0"/>
          </a:p>
        </p:txBody>
      </p:sp>
    </p:spTree>
    <p:extLst>
      <p:ext uri="{BB962C8B-B14F-4D97-AF65-F5344CB8AC3E}">
        <p14:creationId xmlns:p14="http://schemas.microsoft.com/office/powerpoint/2010/main" val="2806631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C37B5-0E02-0C4C-AEDC-481CF8CE5F7B}"/>
              </a:ext>
            </a:extLst>
          </p:cNvPr>
          <p:cNvSpPr>
            <a:spLocks noGrp="1"/>
          </p:cNvSpPr>
          <p:nvPr>
            <p:ph type="title"/>
          </p:nvPr>
        </p:nvSpPr>
        <p:spPr/>
        <p:txBody>
          <a:bodyPr/>
          <a:lstStyle/>
          <a:p>
            <a:r>
              <a:rPr lang="en-US" b="1" dirty="0"/>
              <a:t>The Process</a:t>
            </a:r>
          </a:p>
        </p:txBody>
      </p:sp>
      <p:sp>
        <p:nvSpPr>
          <p:cNvPr id="3" name="Content Placeholder 2">
            <a:extLst>
              <a:ext uri="{FF2B5EF4-FFF2-40B4-BE49-F238E27FC236}">
                <a16:creationId xmlns:a16="http://schemas.microsoft.com/office/drawing/2014/main" id="{CCD27CB7-1E34-EE4B-8299-B3E7A883AEE1}"/>
              </a:ext>
            </a:extLst>
          </p:cNvPr>
          <p:cNvSpPr>
            <a:spLocks noGrp="1"/>
          </p:cNvSpPr>
          <p:nvPr>
            <p:ph idx="1"/>
          </p:nvPr>
        </p:nvSpPr>
        <p:spPr/>
        <p:txBody>
          <a:bodyPr/>
          <a:lstStyle/>
          <a:p>
            <a:r>
              <a:rPr lang="en-US" dirty="0"/>
              <a:t>Each application is scored by rubric individually by ALL committee members.</a:t>
            </a:r>
          </a:p>
          <a:p>
            <a:r>
              <a:rPr lang="en-US" dirty="0"/>
              <a:t>Scores are tabulated and averaged from all rubrics with the highest and lowest individual score for each applicant dropped to ensure fairness.</a:t>
            </a:r>
          </a:p>
          <a:p>
            <a:r>
              <a:rPr lang="en-US" dirty="0"/>
              <a:t>Each applicant is granted the opportunity to meet with the Sabbatical Leave Committee to explain and articulate specifics of their proposal.</a:t>
            </a:r>
          </a:p>
        </p:txBody>
      </p:sp>
    </p:spTree>
    <p:extLst>
      <p:ext uri="{BB962C8B-B14F-4D97-AF65-F5344CB8AC3E}">
        <p14:creationId xmlns:p14="http://schemas.microsoft.com/office/powerpoint/2010/main" val="4044734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Sabbatical Leave Committee Criteria</a:t>
            </a:r>
          </a:p>
        </p:txBody>
      </p:sp>
      <p:sp>
        <p:nvSpPr>
          <p:cNvPr id="3" name="Content Placeholder 2"/>
          <p:cNvSpPr>
            <a:spLocks noGrp="1"/>
          </p:cNvSpPr>
          <p:nvPr>
            <p:ph idx="1"/>
          </p:nvPr>
        </p:nvSpPr>
        <p:spPr/>
        <p:txBody>
          <a:bodyPr/>
          <a:lstStyle/>
          <a:p>
            <a:r>
              <a:rPr lang="en-US" dirty="0"/>
              <a:t>Purpose and </a:t>
            </a:r>
            <a:r>
              <a:rPr lang="en-US" b="1" dirty="0"/>
              <a:t>objectives</a:t>
            </a:r>
            <a:r>
              <a:rPr lang="en-US" dirty="0"/>
              <a:t> of the project proposed during our sabbatical leave.</a:t>
            </a:r>
          </a:p>
          <a:p>
            <a:r>
              <a:rPr lang="en-US" dirty="0"/>
              <a:t>Preparation: </a:t>
            </a:r>
            <a:r>
              <a:rPr lang="en-US" b="1" dirty="0"/>
              <a:t>existing knowledge </a:t>
            </a:r>
            <a:r>
              <a:rPr lang="en-US" dirty="0"/>
              <a:t>and/or work to date.</a:t>
            </a:r>
          </a:p>
          <a:p>
            <a:r>
              <a:rPr lang="en-US" dirty="0"/>
              <a:t>Proposed </a:t>
            </a:r>
            <a:r>
              <a:rPr lang="en-US" b="1" dirty="0"/>
              <a:t>activities</a:t>
            </a:r>
            <a:r>
              <a:rPr lang="en-US" dirty="0"/>
              <a:t> and </a:t>
            </a:r>
            <a:r>
              <a:rPr lang="en-US" b="1" dirty="0"/>
              <a:t>methodology</a:t>
            </a:r>
            <a:r>
              <a:rPr lang="en-US" dirty="0"/>
              <a:t>.</a:t>
            </a:r>
          </a:p>
          <a:p>
            <a:r>
              <a:rPr lang="en-US" dirty="0"/>
              <a:t>Potential </a:t>
            </a:r>
            <a:r>
              <a:rPr lang="en-US" b="1" dirty="0"/>
              <a:t>value to the university</a:t>
            </a:r>
            <a:r>
              <a:rPr lang="en-US" dirty="0"/>
              <a:t>, to your discipline, to your students.</a:t>
            </a:r>
          </a:p>
          <a:p>
            <a:r>
              <a:rPr lang="en-US" dirty="0"/>
              <a:t>Expected </a:t>
            </a:r>
            <a:r>
              <a:rPr lang="en-US" b="1" dirty="0"/>
              <a:t>outcomes</a:t>
            </a:r>
            <a:r>
              <a:rPr lang="en-US" dirty="0"/>
              <a:t>.</a:t>
            </a:r>
          </a:p>
          <a:p>
            <a:r>
              <a:rPr lang="en-US" dirty="0"/>
              <a:t>Outcome of your past sabbatical leave. (if within the past 10 years)</a:t>
            </a:r>
          </a:p>
          <a:p>
            <a:pPr marL="0" indent="0">
              <a:buNone/>
            </a:pPr>
            <a:endParaRPr lang="en-US" dirty="0"/>
          </a:p>
        </p:txBody>
      </p:sp>
    </p:spTree>
    <p:extLst>
      <p:ext uri="{BB962C8B-B14F-4D97-AF65-F5344CB8AC3E}">
        <p14:creationId xmlns:p14="http://schemas.microsoft.com/office/powerpoint/2010/main" val="3964981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DC8EA-3995-E642-9777-63AF285B4EE2}"/>
              </a:ext>
            </a:extLst>
          </p:cNvPr>
          <p:cNvSpPr>
            <a:spLocks noGrp="1"/>
          </p:cNvSpPr>
          <p:nvPr>
            <p:ph type="title"/>
          </p:nvPr>
        </p:nvSpPr>
        <p:spPr/>
        <p:txBody>
          <a:bodyPr/>
          <a:lstStyle/>
          <a:p>
            <a:r>
              <a:rPr lang="en-US" dirty="0"/>
              <a:t>Resources for Feedback</a:t>
            </a:r>
          </a:p>
        </p:txBody>
      </p:sp>
      <p:sp>
        <p:nvSpPr>
          <p:cNvPr id="3" name="Content Placeholder 2">
            <a:extLst>
              <a:ext uri="{FF2B5EF4-FFF2-40B4-BE49-F238E27FC236}">
                <a16:creationId xmlns:a16="http://schemas.microsoft.com/office/drawing/2014/main" id="{599C9957-9A2E-B843-B48B-35131F17F506}"/>
              </a:ext>
            </a:extLst>
          </p:cNvPr>
          <p:cNvSpPr>
            <a:spLocks noGrp="1"/>
          </p:cNvSpPr>
          <p:nvPr>
            <p:ph idx="1"/>
          </p:nvPr>
        </p:nvSpPr>
        <p:spPr/>
        <p:txBody>
          <a:bodyPr>
            <a:normAutofit fontScale="92500" lnSpcReduction="10000"/>
          </a:bodyPr>
          <a:lstStyle/>
          <a:p>
            <a:r>
              <a:rPr lang="en-US" dirty="0"/>
              <a:t>Serve on the Sabbatical Leave Committee</a:t>
            </a:r>
          </a:p>
          <a:p>
            <a:r>
              <a:rPr lang="en-US" dirty="0"/>
              <a:t>Attend the Sabbatical Leave Workshop on WebEx</a:t>
            </a:r>
            <a:r>
              <a:rPr lang="en-US" b="1" u="sng" dirty="0"/>
              <a:t> Monday, April 25 from 10:45am-12:15pm</a:t>
            </a:r>
            <a:endParaRPr lang="en-US" dirty="0"/>
          </a:p>
          <a:p>
            <a:pPr marL="457200" lvl="1" indent="0">
              <a:buNone/>
            </a:pPr>
            <a:r>
              <a:rPr lang="en-US" b="1" dirty="0"/>
              <a:t>Sabbatical Leave Workshop Registration </a:t>
            </a:r>
            <a:endParaRPr lang="en-US" dirty="0"/>
          </a:p>
          <a:p>
            <a:pPr marL="457200" lvl="1" indent="0">
              <a:buNone/>
            </a:pPr>
            <a:r>
              <a:rPr lang="en-US" dirty="0">
                <a:hlinkClick r:id="rId2" tooltip="Original URL:&#10;https://ccsu.webex.com/webappng/sites/ccsu/meeting/info/2c7abf1bf81f44daaed6fbc6c134629c?isPopupRegisterView=true&#10;&#10;Click to follow link."/>
              </a:rPr>
              <a:t>https://ccsu.webex.com/webappng/sites/ccsu/meeting/info/2c7abf1bf81f44daaed6fbc6c134629c?isPopupRegisterView=true</a:t>
            </a:r>
            <a:endParaRPr lang="en-US" dirty="0"/>
          </a:p>
          <a:p>
            <a:endParaRPr lang="en-US" dirty="0"/>
          </a:p>
          <a:p>
            <a:r>
              <a:rPr lang="en-US" dirty="0"/>
              <a:t>Have your DEC or Department Sabbatical Leave Committee review your application prior to submission</a:t>
            </a:r>
          </a:p>
          <a:p>
            <a:r>
              <a:rPr lang="en-US" dirty="0"/>
              <a:t>Speak with other successful candidates</a:t>
            </a:r>
          </a:p>
          <a:p>
            <a:r>
              <a:rPr lang="en-US" dirty="0"/>
              <a:t>Speak with former committee members</a:t>
            </a:r>
          </a:p>
        </p:txBody>
      </p:sp>
    </p:spTree>
    <p:extLst>
      <p:ext uri="{BB962C8B-B14F-4D97-AF65-F5344CB8AC3E}">
        <p14:creationId xmlns:p14="http://schemas.microsoft.com/office/powerpoint/2010/main" val="2698774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Statistics</a:t>
            </a:r>
          </a:p>
        </p:txBody>
      </p:sp>
      <p:sp>
        <p:nvSpPr>
          <p:cNvPr id="3" name="Content Placeholder 2"/>
          <p:cNvSpPr>
            <a:spLocks noGrp="1"/>
          </p:cNvSpPr>
          <p:nvPr>
            <p:ph idx="1"/>
          </p:nvPr>
        </p:nvSpPr>
        <p:spPr/>
        <p:txBody>
          <a:bodyPr>
            <a:normAutofit fontScale="92500" lnSpcReduction="10000"/>
          </a:bodyPr>
          <a:lstStyle/>
          <a:p>
            <a:r>
              <a:rPr lang="en-US" dirty="0"/>
              <a:t>There were 16 applications.</a:t>
            </a:r>
          </a:p>
          <a:p>
            <a:r>
              <a:rPr lang="en-US" dirty="0"/>
              <a:t>There were 23 sabbatical leaves available to CCSU.</a:t>
            </a:r>
          </a:p>
          <a:p>
            <a:r>
              <a:rPr lang="en-US" dirty="0"/>
              <a:t>Each application reviewed was found to have merit.</a:t>
            </a:r>
          </a:p>
          <a:p>
            <a:r>
              <a:rPr lang="en-US" dirty="0"/>
              <a:t>Recommendations to President Toro and Dr. </a:t>
            </a:r>
            <a:r>
              <a:rPr lang="en-US" dirty="0" err="1"/>
              <a:t>Kostelis</a:t>
            </a:r>
            <a:r>
              <a:rPr lang="en-US" dirty="0"/>
              <a:t> included the following breakdown;</a:t>
            </a:r>
          </a:p>
          <a:p>
            <a:endParaRPr lang="en-US" dirty="0"/>
          </a:p>
          <a:p>
            <a:pPr lvl="1"/>
            <a:r>
              <a:rPr lang="en-US" dirty="0"/>
              <a:t>7 to College of Liberal Arts and Social Sciences</a:t>
            </a:r>
          </a:p>
          <a:p>
            <a:pPr lvl="1"/>
            <a:r>
              <a:rPr lang="en-US" dirty="0"/>
              <a:t>1 to School of Business</a:t>
            </a:r>
          </a:p>
          <a:p>
            <a:pPr lvl="1"/>
            <a:r>
              <a:rPr lang="en-US" dirty="0"/>
              <a:t>4 to School of Engineering, Science and Technology</a:t>
            </a:r>
          </a:p>
          <a:p>
            <a:pPr lvl="1"/>
            <a:r>
              <a:rPr lang="en-US" dirty="0"/>
              <a:t>3 to School of Education and Professional Studies</a:t>
            </a:r>
          </a:p>
          <a:p>
            <a:pPr lvl="1"/>
            <a:r>
              <a:rPr lang="en-US" dirty="0"/>
              <a:t>1 to Counseling and Student Development</a:t>
            </a:r>
          </a:p>
          <a:p>
            <a:endParaRPr lang="en-US" dirty="0"/>
          </a:p>
          <a:p>
            <a:endParaRPr lang="en-US" dirty="0"/>
          </a:p>
        </p:txBody>
      </p:sp>
    </p:spTree>
    <p:extLst>
      <p:ext uri="{BB962C8B-B14F-4D97-AF65-F5344CB8AC3E}">
        <p14:creationId xmlns:p14="http://schemas.microsoft.com/office/powerpoint/2010/main" val="42598850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760</TotalTime>
  <Words>639</Words>
  <Application>Microsoft Macintosh PowerPoint</Application>
  <PresentationFormat>Widescreen</PresentationFormat>
  <Paragraphs>114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Sabbatical Leave Committee Report to the Faculty Senate</vt:lpstr>
      <vt:lpstr>MEMBERSHIP 2021-22 (9 members)</vt:lpstr>
      <vt:lpstr>Mission</vt:lpstr>
      <vt:lpstr>13.7 Sabbatic Leave </vt:lpstr>
      <vt:lpstr>The Process</vt:lpstr>
      <vt:lpstr>The Process</vt:lpstr>
      <vt:lpstr>Sabbatical Leave Committee Criteria</vt:lpstr>
      <vt:lpstr>Resources for Feedback</vt:lpstr>
      <vt:lpstr>Statistics</vt:lpstr>
      <vt:lpstr>Recipients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Sabbatical Leave Committee</dc:title>
  <dc:creator>Resetarits, Paul (MfgConstMgt)</dc:creator>
  <cp:lastModifiedBy>Latour, Frederic (Math)</cp:lastModifiedBy>
  <cp:revision>34</cp:revision>
  <cp:lastPrinted>2014-10-09T18:34:22Z</cp:lastPrinted>
  <dcterms:created xsi:type="dcterms:W3CDTF">2014-04-14T13:50:10Z</dcterms:created>
  <dcterms:modified xsi:type="dcterms:W3CDTF">2022-03-31T01:50:33Z</dcterms:modified>
</cp:coreProperties>
</file>