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9" r:id="rId5"/>
    <p:sldId id="273" r:id="rId6"/>
    <p:sldId id="260" r:id="rId7"/>
    <p:sldId id="277" r:id="rId8"/>
    <p:sldId id="269" r:id="rId9"/>
    <p:sldId id="276" r:id="rId10"/>
    <p:sldId id="274" r:id="rId11"/>
    <p:sldId id="271" r:id="rId12"/>
    <p:sldId id="272" r:id="rId13"/>
    <p:sldId id="279"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96DE02-767D-40D1-9799-325180D58600}" v="1669" dt="2020-11-30T19:52:08.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9" autoAdjust="0"/>
    <p:restoredTop sz="94660"/>
  </p:normalViewPr>
  <p:slideViewPr>
    <p:cSldViewPr snapToGrid="0">
      <p:cViewPr varScale="1">
        <p:scale>
          <a:sx n="80" d="100"/>
          <a:sy n="80" d="100"/>
        </p:scale>
        <p:origin x="96"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Ann" userId="7cadd7c4-aaf0-41ba-8f5a-ed85d5b553bc" providerId="ADAL" clId="{9196DE02-767D-40D1-9799-325180D58600}"/>
    <pc:docChg chg="modSld sldOrd">
      <pc:chgData name="Mary Ann" userId="7cadd7c4-aaf0-41ba-8f5a-ed85d5b553bc" providerId="ADAL" clId="{9196DE02-767D-40D1-9799-325180D58600}" dt="2020-11-30T19:52:08.700" v="1668"/>
      <pc:docMkLst>
        <pc:docMk/>
      </pc:docMkLst>
      <pc:sldChg chg="modSp modAnim">
        <pc:chgData name="Mary Ann" userId="7cadd7c4-aaf0-41ba-8f5a-ed85d5b553bc" providerId="ADAL" clId="{9196DE02-767D-40D1-9799-325180D58600}" dt="2020-11-30T17:42:13.195" v="597" actId="20577"/>
        <pc:sldMkLst>
          <pc:docMk/>
          <pc:sldMk cId="2476300397" sldId="257"/>
        </pc:sldMkLst>
        <pc:spChg chg="mod">
          <ac:chgData name="Mary Ann" userId="7cadd7c4-aaf0-41ba-8f5a-ed85d5b553bc" providerId="ADAL" clId="{9196DE02-767D-40D1-9799-325180D58600}" dt="2020-11-30T17:42:13.195" v="597" actId="20577"/>
          <ac:spMkLst>
            <pc:docMk/>
            <pc:sldMk cId="2476300397" sldId="257"/>
            <ac:spMk id="3" creationId="{91FAB257-1312-4E72-9829-9120FD1DB5CC}"/>
          </ac:spMkLst>
        </pc:spChg>
      </pc:sldChg>
      <pc:sldChg chg="modSp ord modAnim">
        <pc:chgData name="Mary Ann" userId="7cadd7c4-aaf0-41ba-8f5a-ed85d5b553bc" providerId="ADAL" clId="{9196DE02-767D-40D1-9799-325180D58600}" dt="2020-11-30T16:26:35.203" v="234"/>
        <pc:sldMkLst>
          <pc:docMk/>
          <pc:sldMk cId="4147352688" sldId="258"/>
        </pc:sldMkLst>
        <pc:spChg chg="mod">
          <ac:chgData name="Mary Ann" userId="7cadd7c4-aaf0-41ba-8f5a-ed85d5b553bc" providerId="ADAL" clId="{9196DE02-767D-40D1-9799-325180D58600}" dt="2020-11-16T22:12:42.370" v="0" actId="20577"/>
          <ac:spMkLst>
            <pc:docMk/>
            <pc:sldMk cId="4147352688" sldId="258"/>
            <ac:spMk id="3" creationId="{B0488BC7-FFE7-46BD-9419-5B6B1697F17C}"/>
          </ac:spMkLst>
        </pc:spChg>
      </pc:sldChg>
      <pc:sldChg chg="modSp modAnim">
        <pc:chgData name="Mary Ann" userId="7cadd7c4-aaf0-41ba-8f5a-ed85d5b553bc" providerId="ADAL" clId="{9196DE02-767D-40D1-9799-325180D58600}" dt="2020-11-30T17:44:47.167" v="914" actId="20577"/>
        <pc:sldMkLst>
          <pc:docMk/>
          <pc:sldMk cId="1132496332" sldId="259"/>
        </pc:sldMkLst>
        <pc:spChg chg="mod">
          <ac:chgData name="Mary Ann" userId="7cadd7c4-aaf0-41ba-8f5a-ed85d5b553bc" providerId="ADAL" clId="{9196DE02-767D-40D1-9799-325180D58600}" dt="2020-11-30T17:44:47.167" v="914" actId="20577"/>
          <ac:spMkLst>
            <pc:docMk/>
            <pc:sldMk cId="1132496332" sldId="259"/>
            <ac:spMk id="5" creationId="{F3443904-90ED-46C4-8815-003BDDC1F846}"/>
          </ac:spMkLst>
        </pc:spChg>
      </pc:sldChg>
      <pc:sldChg chg="modSp ord modAnim">
        <pc:chgData name="Mary Ann" userId="7cadd7c4-aaf0-41ba-8f5a-ed85d5b553bc" providerId="ADAL" clId="{9196DE02-767D-40D1-9799-325180D58600}" dt="2020-11-30T16:27:07.183" v="235"/>
        <pc:sldMkLst>
          <pc:docMk/>
          <pc:sldMk cId="3743522739" sldId="262"/>
        </pc:sldMkLst>
        <pc:spChg chg="mod">
          <ac:chgData name="Mary Ann" userId="7cadd7c4-aaf0-41ba-8f5a-ed85d5b553bc" providerId="ADAL" clId="{9196DE02-767D-40D1-9799-325180D58600}" dt="2020-11-16T22:13:13.335" v="38" actId="20577"/>
          <ac:spMkLst>
            <pc:docMk/>
            <pc:sldMk cId="3743522739" sldId="262"/>
            <ac:spMk id="3" creationId="{E3E3D14A-E243-4ABE-81D9-79B8DC47ACB5}"/>
          </ac:spMkLst>
        </pc:spChg>
      </pc:sldChg>
      <pc:sldChg chg="ord">
        <pc:chgData name="Mary Ann" userId="7cadd7c4-aaf0-41ba-8f5a-ed85d5b553bc" providerId="ADAL" clId="{9196DE02-767D-40D1-9799-325180D58600}" dt="2020-11-30T16:12:26.149" v="143"/>
        <pc:sldMkLst>
          <pc:docMk/>
          <pc:sldMk cId="1505420845" sldId="263"/>
        </pc:sldMkLst>
      </pc:sldChg>
      <pc:sldChg chg="modSp">
        <pc:chgData name="Mary Ann" userId="7cadd7c4-aaf0-41ba-8f5a-ed85d5b553bc" providerId="ADAL" clId="{9196DE02-767D-40D1-9799-325180D58600}" dt="2020-11-16T22:13:45.606" v="46" actId="20577"/>
        <pc:sldMkLst>
          <pc:docMk/>
          <pc:sldMk cId="1361052080" sldId="264"/>
        </pc:sldMkLst>
        <pc:spChg chg="mod">
          <ac:chgData name="Mary Ann" userId="7cadd7c4-aaf0-41ba-8f5a-ed85d5b553bc" providerId="ADAL" clId="{9196DE02-767D-40D1-9799-325180D58600}" dt="2020-11-16T22:13:45.606" v="46" actId="20577"/>
          <ac:spMkLst>
            <pc:docMk/>
            <pc:sldMk cId="1361052080" sldId="264"/>
            <ac:spMk id="2" creationId="{27401523-0BFA-48D2-8E94-BFEDA568C619}"/>
          </ac:spMkLst>
        </pc:spChg>
      </pc:sldChg>
      <pc:sldChg chg="modSp">
        <pc:chgData name="Mary Ann" userId="7cadd7c4-aaf0-41ba-8f5a-ed85d5b553bc" providerId="ADAL" clId="{9196DE02-767D-40D1-9799-325180D58600}" dt="2020-11-16T22:13:54.144" v="48" actId="6549"/>
        <pc:sldMkLst>
          <pc:docMk/>
          <pc:sldMk cId="1523108275" sldId="265"/>
        </pc:sldMkLst>
        <pc:spChg chg="mod">
          <ac:chgData name="Mary Ann" userId="7cadd7c4-aaf0-41ba-8f5a-ed85d5b553bc" providerId="ADAL" clId="{9196DE02-767D-40D1-9799-325180D58600}" dt="2020-11-16T22:13:54.144" v="48" actId="6549"/>
          <ac:spMkLst>
            <pc:docMk/>
            <pc:sldMk cId="1523108275" sldId="265"/>
            <ac:spMk id="3" creationId="{6C7E6ACB-15E1-4045-9113-05E40A619540}"/>
          </ac:spMkLst>
        </pc:spChg>
      </pc:sldChg>
      <pc:sldChg chg="modSp modAnim">
        <pc:chgData name="Mary Ann" userId="7cadd7c4-aaf0-41ba-8f5a-ed85d5b553bc" providerId="ADAL" clId="{9196DE02-767D-40D1-9799-325180D58600}" dt="2020-11-30T19:51:54.136" v="1666" actId="20577"/>
        <pc:sldMkLst>
          <pc:docMk/>
          <pc:sldMk cId="4118643617" sldId="269"/>
        </pc:sldMkLst>
        <pc:spChg chg="mod">
          <ac:chgData name="Mary Ann" userId="7cadd7c4-aaf0-41ba-8f5a-ed85d5b553bc" providerId="ADAL" clId="{9196DE02-767D-40D1-9799-325180D58600}" dt="2020-11-16T22:14:24.695" v="69" actId="20577"/>
          <ac:spMkLst>
            <pc:docMk/>
            <pc:sldMk cId="4118643617" sldId="269"/>
            <ac:spMk id="2" creationId="{6BE28453-3A1A-4710-A09B-5C857333E2AC}"/>
          </ac:spMkLst>
        </pc:spChg>
        <pc:spChg chg="mod">
          <ac:chgData name="Mary Ann" userId="7cadd7c4-aaf0-41ba-8f5a-ed85d5b553bc" providerId="ADAL" clId="{9196DE02-767D-40D1-9799-325180D58600}" dt="2020-11-30T19:51:54.136" v="1666" actId="20577"/>
          <ac:spMkLst>
            <pc:docMk/>
            <pc:sldMk cId="4118643617" sldId="269"/>
            <ac:spMk id="3" creationId="{1EA5D3E4-60BA-44B3-9872-273C677CB48E}"/>
          </ac:spMkLst>
        </pc:spChg>
      </pc:sldChg>
      <pc:sldChg chg="modSp modAnim">
        <pc:chgData name="Mary Ann" userId="7cadd7c4-aaf0-41ba-8f5a-ed85d5b553bc" providerId="ADAL" clId="{9196DE02-767D-40D1-9799-325180D58600}" dt="2020-11-30T18:18:28.031" v="1444" actId="20577"/>
        <pc:sldMkLst>
          <pc:docMk/>
          <pc:sldMk cId="1880861223" sldId="271"/>
        </pc:sldMkLst>
        <pc:spChg chg="mod">
          <ac:chgData name="Mary Ann" userId="7cadd7c4-aaf0-41ba-8f5a-ed85d5b553bc" providerId="ADAL" clId="{9196DE02-767D-40D1-9799-325180D58600}" dt="2020-11-30T18:18:28.031" v="1444" actId="20577"/>
          <ac:spMkLst>
            <pc:docMk/>
            <pc:sldMk cId="1880861223" sldId="271"/>
            <ac:spMk id="3" creationId="{911B926B-76FD-4F7A-A02C-DD1DEC722A5F}"/>
          </ac:spMkLst>
        </pc:spChg>
      </pc:sldChg>
      <pc:sldChg chg="modSp modAnim">
        <pc:chgData name="Mary Ann" userId="7cadd7c4-aaf0-41ba-8f5a-ed85d5b553bc" providerId="ADAL" clId="{9196DE02-767D-40D1-9799-325180D58600}" dt="2020-11-30T18:00:46.108" v="1110" actId="207"/>
        <pc:sldMkLst>
          <pc:docMk/>
          <pc:sldMk cId="1657244833" sldId="273"/>
        </pc:sldMkLst>
        <pc:spChg chg="mod">
          <ac:chgData name="Mary Ann" userId="7cadd7c4-aaf0-41ba-8f5a-ed85d5b553bc" providerId="ADAL" clId="{9196DE02-767D-40D1-9799-325180D58600}" dt="2020-11-30T18:00:46.108" v="1110" actId="207"/>
          <ac:spMkLst>
            <pc:docMk/>
            <pc:sldMk cId="1657244833" sldId="273"/>
            <ac:spMk id="3" creationId="{AAE63563-EB67-4405-8EF9-6BB21E2B5AD4}"/>
          </ac:spMkLst>
        </pc:spChg>
      </pc:sldChg>
      <pc:sldChg chg="modSp modAnim">
        <pc:chgData name="Mary Ann" userId="7cadd7c4-aaf0-41ba-8f5a-ed85d5b553bc" providerId="ADAL" clId="{9196DE02-767D-40D1-9799-325180D58600}" dt="2020-11-30T18:12:53.279" v="1237" actId="20577"/>
        <pc:sldMkLst>
          <pc:docMk/>
          <pc:sldMk cId="2339828619" sldId="274"/>
        </pc:sldMkLst>
        <pc:spChg chg="mod">
          <ac:chgData name="Mary Ann" userId="7cadd7c4-aaf0-41ba-8f5a-ed85d5b553bc" providerId="ADAL" clId="{9196DE02-767D-40D1-9799-325180D58600}" dt="2020-11-30T18:12:53.279" v="1237" actId="20577"/>
          <ac:spMkLst>
            <pc:docMk/>
            <pc:sldMk cId="2339828619" sldId="274"/>
            <ac:spMk id="4" creationId="{2BF4F0A6-3248-45ED-8321-2C2E23D60C60}"/>
          </ac:spMkLst>
        </pc:spChg>
      </pc:sldChg>
      <pc:sldChg chg="modAnim">
        <pc:chgData name="Mary Ann" userId="7cadd7c4-aaf0-41ba-8f5a-ed85d5b553bc" providerId="ADAL" clId="{9196DE02-767D-40D1-9799-325180D58600}" dt="2020-11-30T19:52:08.700" v="1668"/>
        <pc:sldMkLst>
          <pc:docMk/>
          <pc:sldMk cId="314735567" sldId="276"/>
        </pc:sldMkLst>
      </pc:sldChg>
      <pc:sldChg chg="addSp delSp modSp">
        <pc:chgData name="Mary Ann" userId="7cadd7c4-aaf0-41ba-8f5a-ed85d5b553bc" providerId="ADAL" clId="{9196DE02-767D-40D1-9799-325180D58600}" dt="2020-11-30T18:19:56.853" v="1445" actId="931"/>
        <pc:sldMkLst>
          <pc:docMk/>
          <pc:sldMk cId="2203831609" sldId="277"/>
        </pc:sldMkLst>
        <pc:spChg chg="del">
          <ac:chgData name="Mary Ann" userId="7cadd7c4-aaf0-41ba-8f5a-ed85d5b553bc" providerId="ADAL" clId="{9196DE02-767D-40D1-9799-325180D58600}" dt="2020-11-30T18:19:56.853" v="1445" actId="931"/>
          <ac:spMkLst>
            <pc:docMk/>
            <pc:sldMk cId="2203831609" sldId="277"/>
            <ac:spMk id="3" creationId="{0B24766B-8D7C-401C-A264-636F68A11151}"/>
          </ac:spMkLst>
        </pc:spChg>
        <pc:picChg chg="add mod">
          <ac:chgData name="Mary Ann" userId="7cadd7c4-aaf0-41ba-8f5a-ed85d5b553bc" providerId="ADAL" clId="{9196DE02-767D-40D1-9799-325180D58600}" dt="2020-11-30T18:19:56.853" v="1445" actId="931"/>
          <ac:picMkLst>
            <pc:docMk/>
            <pc:sldMk cId="2203831609" sldId="277"/>
            <ac:picMk id="5" creationId="{DDFAADB7-B179-4C87-8832-C65FDA119043}"/>
          </ac:picMkLst>
        </pc:picChg>
      </pc:sldChg>
      <pc:sldChg chg="addSp delSp modSp">
        <pc:chgData name="Mary Ann" userId="7cadd7c4-aaf0-41ba-8f5a-ed85d5b553bc" providerId="ADAL" clId="{9196DE02-767D-40D1-9799-325180D58600}" dt="2020-11-30T18:21:17.611" v="1446" actId="931"/>
        <pc:sldMkLst>
          <pc:docMk/>
          <pc:sldMk cId="1479624560" sldId="278"/>
        </pc:sldMkLst>
        <pc:spChg chg="del">
          <ac:chgData name="Mary Ann" userId="7cadd7c4-aaf0-41ba-8f5a-ed85d5b553bc" providerId="ADAL" clId="{9196DE02-767D-40D1-9799-325180D58600}" dt="2020-11-30T18:21:17.611" v="1446" actId="931"/>
          <ac:spMkLst>
            <pc:docMk/>
            <pc:sldMk cId="1479624560" sldId="278"/>
            <ac:spMk id="3" creationId="{295333CE-2D3C-44E2-8221-A4E5196B02D8}"/>
          </ac:spMkLst>
        </pc:spChg>
        <pc:picChg chg="add mod">
          <ac:chgData name="Mary Ann" userId="7cadd7c4-aaf0-41ba-8f5a-ed85d5b553bc" providerId="ADAL" clId="{9196DE02-767D-40D1-9799-325180D58600}" dt="2020-11-30T18:21:17.611" v="1446" actId="931"/>
          <ac:picMkLst>
            <pc:docMk/>
            <pc:sldMk cId="1479624560" sldId="278"/>
            <ac:picMk id="5" creationId="{F5793FAF-A353-4FC1-B1E4-6577DD37D90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1FD0F-9A50-4E54-89B8-EBBDE511EE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2D9764-DB86-4274-93B8-CAA60057CC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116F1C-E331-444A-9640-042BC16861DD}"/>
              </a:ext>
            </a:extLst>
          </p:cNvPr>
          <p:cNvSpPr>
            <a:spLocks noGrp="1"/>
          </p:cNvSpPr>
          <p:nvPr>
            <p:ph type="dt" sz="half" idx="10"/>
          </p:nvPr>
        </p:nvSpPr>
        <p:spPr/>
        <p:txBody>
          <a:bodyPr/>
          <a:lstStyle/>
          <a:p>
            <a:fld id="{A13DE621-1DA8-41BA-AC69-7E432DA3B07B}" type="datetimeFigureOut">
              <a:rPr lang="en-US" smtClean="0"/>
              <a:t>11/30/2020</a:t>
            </a:fld>
            <a:endParaRPr lang="en-US"/>
          </a:p>
        </p:txBody>
      </p:sp>
      <p:sp>
        <p:nvSpPr>
          <p:cNvPr id="5" name="Footer Placeholder 4">
            <a:extLst>
              <a:ext uri="{FF2B5EF4-FFF2-40B4-BE49-F238E27FC236}">
                <a16:creationId xmlns:a16="http://schemas.microsoft.com/office/drawing/2014/main" id="{2EDECFD8-E049-4995-B821-AF381DA54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ACC8F5-5599-4E80-A2F3-3F9FA83D4B3D}"/>
              </a:ext>
            </a:extLst>
          </p:cNvPr>
          <p:cNvSpPr>
            <a:spLocks noGrp="1"/>
          </p:cNvSpPr>
          <p:nvPr>
            <p:ph type="sldNum" sz="quarter" idx="12"/>
          </p:nvPr>
        </p:nvSpPr>
        <p:spPr/>
        <p:txBody>
          <a:bodyPr/>
          <a:lstStyle/>
          <a:p>
            <a:fld id="{B5A0A776-4CCB-405E-83F0-5091BC9C4555}" type="slidenum">
              <a:rPr lang="en-US" smtClean="0"/>
              <a:t>‹#›</a:t>
            </a:fld>
            <a:endParaRPr lang="en-US"/>
          </a:p>
        </p:txBody>
      </p:sp>
    </p:spTree>
    <p:extLst>
      <p:ext uri="{BB962C8B-B14F-4D97-AF65-F5344CB8AC3E}">
        <p14:creationId xmlns:p14="http://schemas.microsoft.com/office/powerpoint/2010/main" val="1291340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374A6-0A76-42DB-95DD-3F68EBE200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8754B3-AC34-4B9E-AF14-220BD629F9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D22D0-77C2-486B-82F8-B2433DA955BC}"/>
              </a:ext>
            </a:extLst>
          </p:cNvPr>
          <p:cNvSpPr>
            <a:spLocks noGrp="1"/>
          </p:cNvSpPr>
          <p:nvPr>
            <p:ph type="dt" sz="half" idx="10"/>
          </p:nvPr>
        </p:nvSpPr>
        <p:spPr/>
        <p:txBody>
          <a:bodyPr/>
          <a:lstStyle/>
          <a:p>
            <a:fld id="{A13DE621-1DA8-41BA-AC69-7E432DA3B07B}" type="datetimeFigureOut">
              <a:rPr lang="en-US" smtClean="0"/>
              <a:t>11/30/2020</a:t>
            </a:fld>
            <a:endParaRPr lang="en-US"/>
          </a:p>
        </p:txBody>
      </p:sp>
      <p:sp>
        <p:nvSpPr>
          <p:cNvPr id="5" name="Footer Placeholder 4">
            <a:extLst>
              <a:ext uri="{FF2B5EF4-FFF2-40B4-BE49-F238E27FC236}">
                <a16:creationId xmlns:a16="http://schemas.microsoft.com/office/drawing/2014/main" id="{629AF164-94D9-4F0C-807E-7262B2896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5C13E3-BF9D-4516-9BAE-7CF513517347}"/>
              </a:ext>
            </a:extLst>
          </p:cNvPr>
          <p:cNvSpPr>
            <a:spLocks noGrp="1"/>
          </p:cNvSpPr>
          <p:nvPr>
            <p:ph type="sldNum" sz="quarter" idx="12"/>
          </p:nvPr>
        </p:nvSpPr>
        <p:spPr/>
        <p:txBody>
          <a:bodyPr/>
          <a:lstStyle/>
          <a:p>
            <a:fld id="{B5A0A776-4CCB-405E-83F0-5091BC9C4555}" type="slidenum">
              <a:rPr lang="en-US" smtClean="0"/>
              <a:t>‹#›</a:t>
            </a:fld>
            <a:endParaRPr lang="en-US"/>
          </a:p>
        </p:txBody>
      </p:sp>
    </p:spTree>
    <p:extLst>
      <p:ext uri="{BB962C8B-B14F-4D97-AF65-F5344CB8AC3E}">
        <p14:creationId xmlns:p14="http://schemas.microsoft.com/office/powerpoint/2010/main" val="725094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37DEAA-047B-465D-A993-BB5B2DDEF1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EF8514-6A58-4D3E-A01A-FA8EB2D09B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902219-8843-4FAE-8F6F-22C36AABFE9E}"/>
              </a:ext>
            </a:extLst>
          </p:cNvPr>
          <p:cNvSpPr>
            <a:spLocks noGrp="1"/>
          </p:cNvSpPr>
          <p:nvPr>
            <p:ph type="dt" sz="half" idx="10"/>
          </p:nvPr>
        </p:nvSpPr>
        <p:spPr/>
        <p:txBody>
          <a:bodyPr/>
          <a:lstStyle/>
          <a:p>
            <a:fld id="{A13DE621-1DA8-41BA-AC69-7E432DA3B07B}" type="datetimeFigureOut">
              <a:rPr lang="en-US" smtClean="0"/>
              <a:t>11/30/2020</a:t>
            </a:fld>
            <a:endParaRPr lang="en-US"/>
          </a:p>
        </p:txBody>
      </p:sp>
      <p:sp>
        <p:nvSpPr>
          <p:cNvPr id="5" name="Footer Placeholder 4">
            <a:extLst>
              <a:ext uri="{FF2B5EF4-FFF2-40B4-BE49-F238E27FC236}">
                <a16:creationId xmlns:a16="http://schemas.microsoft.com/office/drawing/2014/main" id="{38CDF8DE-7985-4967-B3B9-B4C5C2FB7B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24D746-66D7-4176-9656-74279AE0A82C}"/>
              </a:ext>
            </a:extLst>
          </p:cNvPr>
          <p:cNvSpPr>
            <a:spLocks noGrp="1"/>
          </p:cNvSpPr>
          <p:nvPr>
            <p:ph type="sldNum" sz="quarter" idx="12"/>
          </p:nvPr>
        </p:nvSpPr>
        <p:spPr/>
        <p:txBody>
          <a:bodyPr/>
          <a:lstStyle/>
          <a:p>
            <a:fld id="{B5A0A776-4CCB-405E-83F0-5091BC9C4555}" type="slidenum">
              <a:rPr lang="en-US" smtClean="0"/>
              <a:t>‹#›</a:t>
            </a:fld>
            <a:endParaRPr lang="en-US"/>
          </a:p>
        </p:txBody>
      </p:sp>
    </p:spTree>
    <p:extLst>
      <p:ext uri="{BB962C8B-B14F-4D97-AF65-F5344CB8AC3E}">
        <p14:creationId xmlns:p14="http://schemas.microsoft.com/office/powerpoint/2010/main" val="3529726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FE857-619C-4900-AA99-B28026FF81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B1AE60-9F97-402F-B4ED-CB57270EE6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7B129-39D2-4267-A7A4-67078D0F68B8}"/>
              </a:ext>
            </a:extLst>
          </p:cNvPr>
          <p:cNvSpPr>
            <a:spLocks noGrp="1"/>
          </p:cNvSpPr>
          <p:nvPr>
            <p:ph type="dt" sz="half" idx="10"/>
          </p:nvPr>
        </p:nvSpPr>
        <p:spPr/>
        <p:txBody>
          <a:bodyPr/>
          <a:lstStyle/>
          <a:p>
            <a:fld id="{A13DE621-1DA8-41BA-AC69-7E432DA3B07B}" type="datetimeFigureOut">
              <a:rPr lang="en-US" smtClean="0"/>
              <a:t>11/30/2020</a:t>
            </a:fld>
            <a:endParaRPr lang="en-US"/>
          </a:p>
        </p:txBody>
      </p:sp>
      <p:sp>
        <p:nvSpPr>
          <p:cNvPr id="5" name="Footer Placeholder 4">
            <a:extLst>
              <a:ext uri="{FF2B5EF4-FFF2-40B4-BE49-F238E27FC236}">
                <a16:creationId xmlns:a16="http://schemas.microsoft.com/office/drawing/2014/main" id="{81EE38ED-A69C-4170-ABD8-2780E1070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AE5E58-EEA2-4236-97D8-82121600F617}"/>
              </a:ext>
            </a:extLst>
          </p:cNvPr>
          <p:cNvSpPr>
            <a:spLocks noGrp="1"/>
          </p:cNvSpPr>
          <p:nvPr>
            <p:ph type="sldNum" sz="quarter" idx="12"/>
          </p:nvPr>
        </p:nvSpPr>
        <p:spPr/>
        <p:txBody>
          <a:bodyPr/>
          <a:lstStyle/>
          <a:p>
            <a:fld id="{B5A0A776-4CCB-405E-83F0-5091BC9C4555}" type="slidenum">
              <a:rPr lang="en-US" smtClean="0"/>
              <a:t>‹#›</a:t>
            </a:fld>
            <a:endParaRPr lang="en-US"/>
          </a:p>
        </p:txBody>
      </p:sp>
    </p:spTree>
    <p:extLst>
      <p:ext uri="{BB962C8B-B14F-4D97-AF65-F5344CB8AC3E}">
        <p14:creationId xmlns:p14="http://schemas.microsoft.com/office/powerpoint/2010/main" val="2515298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3E7D-7D2A-4F25-B997-E1051CC3BD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FD794F-1CEC-40AB-9E8D-FFCD3CCCE8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D763CC-AEF5-4EEB-B2D2-A31D9FF6C442}"/>
              </a:ext>
            </a:extLst>
          </p:cNvPr>
          <p:cNvSpPr>
            <a:spLocks noGrp="1"/>
          </p:cNvSpPr>
          <p:nvPr>
            <p:ph type="dt" sz="half" idx="10"/>
          </p:nvPr>
        </p:nvSpPr>
        <p:spPr/>
        <p:txBody>
          <a:bodyPr/>
          <a:lstStyle/>
          <a:p>
            <a:fld id="{A13DE621-1DA8-41BA-AC69-7E432DA3B07B}" type="datetimeFigureOut">
              <a:rPr lang="en-US" smtClean="0"/>
              <a:t>11/30/2020</a:t>
            </a:fld>
            <a:endParaRPr lang="en-US"/>
          </a:p>
        </p:txBody>
      </p:sp>
      <p:sp>
        <p:nvSpPr>
          <p:cNvPr id="5" name="Footer Placeholder 4">
            <a:extLst>
              <a:ext uri="{FF2B5EF4-FFF2-40B4-BE49-F238E27FC236}">
                <a16:creationId xmlns:a16="http://schemas.microsoft.com/office/drawing/2014/main" id="{2EB99885-4FD7-4462-92A4-7DE8F0578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813C9-31F3-4822-8FEF-503A405A5398}"/>
              </a:ext>
            </a:extLst>
          </p:cNvPr>
          <p:cNvSpPr>
            <a:spLocks noGrp="1"/>
          </p:cNvSpPr>
          <p:nvPr>
            <p:ph type="sldNum" sz="quarter" idx="12"/>
          </p:nvPr>
        </p:nvSpPr>
        <p:spPr/>
        <p:txBody>
          <a:bodyPr/>
          <a:lstStyle/>
          <a:p>
            <a:fld id="{B5A0A776-4CCB-405E-83F0-5091BC9C4555}" type="slidenum">
              <a:rPr lang="en-US" smtClean="0"/>
              <a:t>‹#›</a:t>
            </a:fld>
            <a:endParaRPr lang="en-US"/>
          </a:p>
        </p:txBody>
      </p:sp>
    </p:spTree>
    <p:extLst>
      <p:ext uri="{BB962C8B-B14F-4D97-AF65-F5344CB8AC3E}">
        <p14:creationId xmlns:p14="http://schemas.microsoft.com/office/powerpoint/2010/main" val="953648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4436C-42CB-432C-8CBE-29C217C933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A48119-4E3F-450F-988A-4100C9D807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D9E6D8-5806-4667-BEEA-D00E5675F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BF0994-225C-4545-A120-E6A3A8D8E11F}"/>
              </a:ext>
            </a:extLst>
          </p:cNvPr>
          <p:cNvSpPr>
            <a:spLocks noGrp="1"/>
          </p:cNvSpPr>
          <p:nvPr>
            <p:ph type="dt" sz="half" idx="10"/>
          </p:nvPr>
        </p:nvSpPr>
        <p:spPr/>
        <p:txBody>
          <a:bodyPr/>
          <a:lstStyle/>
          <a:p>
            <a:fld id="{A13DE621-1DA8-41BA-AC69-7E432DA3B07B}" type="datetimeFigureOut">
              <a:rPr lang="en-US" smtClean="0"/>
              <a:t>11/30/2020</a:t>
            </a:fld>
            <a:endParaRPr lang="en-US"/>
          </a:p>
        </p:txBody>
      </p:sp>
      <p:sp>
        <p:nvSpPr>
          <p:cNvPr id="6" name="Footer Placeholder 5">
            <a:extLst>
              <a:ext uri="{FF2B5EF4-FFF2-40B4-BE49-F238E27FC236}">
                <a16:creationId xmlns:a16="http://schemas.microsoft.com/office/drawing/2014/main" id="{F05B82DE-B2D5-4834-970F-9703444329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05A99-741E-467A-9B02-21881F757C11}"/>
              </a:ext>
            </a:extLst>
          </p:cNvPr>
          <p:cNvSpPr>
            <a:spLocks noGrp="1"/>
          </p:cNvSpPr>
          <p:nvPr>
            <p:ph type="sldNum" sz="quarter" idx="12"/>
          </p:nvPr>
        </p:nvSpPr>
        <p:spPr/>
        <p:txBody>
          <a:bodyPr/>
          <a:lstStyle/>
          <a:p>
            <a:fld id="{B5A0A776-4CCB-405E-83F0-5091BC9C4555}" type="slidenum">
              <a:rPr lang="en-US" smtClean="0"/>
              <a:t>‹#›</a:t>
            </a:fld>
            <a:endParaRPr lang="en-US"/>
          </a:p>
        </p:txBody>
      </p:sp>
    </p:spTree>
    <p:extLst>
      <p:ext uri="{BB962C8B-B14F-4D97-AF65-F5344CB8AC3E}">
        <p14:creationId xmlns:p14="http://schemas.microsoft.com/office/powerpoint/2010/main" val="319251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E1700-1AF6-4D44-86E2-1C2F6E6FCD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635231-6A8D-477B-AA74-54FC8B7A92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C60512-CA9C-480B-83DC-3C5A02407A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5B8FF1-BDB9-42CB-84F7-B422D66F12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A61A3D-F5DD-4875-A6EF-4A7A8579F9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B56296-A462-40B9-8265-FCB2DD10D185}"/>
              </a:ext>
            </a:extLst>
          </p:cNvPr>
          <p:cNvSpPr>
            <a:spLocks noGrp="1"/>
          </p:cNvSpPr>
          <p:nvPr>
            <p:ph type="dt" sz="half" idx="10"/>
          </p:nvPr>
        </p:nvSpPr>
        <p:spPr/>
        <p:txBody>
          <a:bodyPr/>
          <a:lstStyle/>
          <a:p>
            <a:fld id="{A13DE621-1DA8-41BA-AC69-7E432DA3B07B}" type="datetimeFigureOut">
              <a:rPr lang="en-US" smtClean="0"/>
              <a:t>11/30/2020</a:t>
            </a:fld>
            <a:endParaRPr lang="en-US"/>
          </a:p>
        </p:txBody>
      </p:sp>
      <p:sp>
        <p:nvSpPr>
          <p:cNvPr id="8" name="Footer Placeholder 7">
            <a:extLst>
              <a:ext uri="{FF2B5EF4-FFF2-40B4-BE49-F238E27FC236}">
                <a16:creationId xmlns:a16="http://schemas.microsoft.com/office/drawing/2014/main" id="{CBECB58D-464F-4C0F-8490-D5312C2854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EC746C-45E7-46B9-A170-F4B60E3FD5A0}"/>
              </a:ext>
            </a:extLst>
          </p:cNvPr>
          <p:cNvSpPr>
            <a:spLocks noGrp="1"/>
          </p:cNvSpPr>
          <p:nvPr>
            <p:ph type="sldNum" sz="quarter" idx="12"/>
          </p:nvPr>
        </p:nvSpPr>
        <p:spPr/>
        <p:txBody>
          <a:bodyPr/>
          <a:lstStyle/>
          <a:p>
            <a:fld id="{B5A0A776-4CCB-405E-83F0-5091BC9C4555}" type="slidenum">
              <a:rPr lang="en-US" smtClean="0"/>
              <a:t>‹#›</a:t>
            </a:fld>
            <a:endParaRPr lang="en-US"/>
          </a:p>
        </p:txBody>
      </p:sp>
    </p:spTree>
    <p:extLst>
      <p:ext uri="{BB962C8B-B14F-4D97-AF65-F5344CB8AC3E}">
        <p14:creationId xmlns:p14="http://schemas.microsoft.com/office/powerpoint/2010/main" val="302467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2DC4E-400F-4D06-8E90-44940DCDF5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2C5DC6-E214-4519-8E0F-58EE1F0DC18D}"/>
              </a:ext>
            </a:extLst>
          </p:cNvPr>
          <p:cNvSpPr>
            <a:spLocks noGrp="1"/>
          </p:cNvSpPr>
          <p:nvPr>
            <p:ph type="dt" sz="half" idx="10"/>
          </p:nvPr>
        </p:nvSpPr>
        <p:spPr/>
        <p:txBody>
          <a:bodyPr/>
          <a:lstStyle/>
          <a:p>
            <a:fld id="{A13DE621-1DA8-41BA-AC69-7E432DA3B07B}" type="datetimeFigureOut">
              <a:rPr lang="en-US" smtClean="0"/>
              <a:t>11/30/2020</a:t>
            </a:fld>
            <a:endParaRPr lang="en-US"/>
          </a:p>
        </p:txBody>
      </p:sp>
      <p:sp>
        <p:nvSpPr>
          <p:cNvPr id="4" name="Footer Placeholder 3">
            <a:extLst>
              <a:ext uri="{FF2B5EF4-FFF2-40B4-BE49-F238E27FC236}">
                <a16:creationId xmlns:a16="http://schemas.microsoft.com/office/drawing/2014/main" id="{3C4E1F89-7180-414F-BD5D-374D6D5BAF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CBAD03-E0AA-4E04-A9E1-CB70B045EDD5}"/>
              </a:ext>
            </a:extLst>
          </p:cNvPr>
          <p:cNvSpPr>
            <a:spLocks noGrp="1"/>
          </p:cNvSpPr>
          <p:nvPr>
            <p:ph type="sldNum" sz="quarter" idx="12"/>
          </p:nvPr>
        </p:nvSpPr>
        <p:spPr/>
        <p:txBody>
          <a:bodyPr/>
          <a:lstStyle/>
          <a:p>
            <a:fld id="{B5A0A776-4CCB-405E-83F0-5091BC9C4555}" type="slidenum">
              <a:rPr lang="en-US" smtClean="0"/>
              <a:t>‹#›</a:t>
            </a:fld>
            <a:endParaRPr lang="en-US"/>
          </a:p>
        </p:txBody>
      </p:sp>
    </p:spTree>
    <p:extLst>
      <p:ext uri="{BB962C8B-B14F-4D97-AF65-F5344CB8AC3E}">
        <p14:creationId xmlns:p14="http://schemas.microsoft.com/office/powerpoint/2010/main" val="395522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D439A0-21C5-4FC8-91D1-9FE382DEA0B9}"/>
              </a:ext>
            </a:extLst>
          </p:cNvPr>
          <p:cNvSpPr>
            <a:spLocks noGrp="1"/>
          </p:cNvSpPr>
          <p:nvPr>
            <p:ph type="dt" sz="half" idx="10"/>
          </p:nvPr>
        </p:nvSpPr>
        <p:spPr/>
        <p:txBody>
          <a:bodyPr/>
          <a:lstStyle/>
          <a:p>
            <a:fld id="{A13DE621-1DA8-41BA-AC69-7E432DA3B07B}" type="datetimeFigureOut">
              <a:rPr lang="en-US" smtClean="0"/>
              <a:t>11/30/2020</a:t>
            </a:fld>
            <a:endParaRPr lang="en-US"/>
          </a:p>
        </p:txBody>
      </p:sp>
      <p:sp>
        <p:nvSpPr>
          <p:cNvPr id="3" name="Footer Placeholder 2">
            <a:extLst>
              <a:ext uri="{FF2B5EF4-FFF2-40B4-BE49-F238E27FC236}">
                <a16:creationId xmlns:a16="http://schemas.microsoft.com/office/drawing/2014/main" id="{406B48CC-8D09-4678-A1A0-EC130F0B39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C92E33-7B0F-44A6-B33F-DEC4A8A490FA}"/>
              </a:ext>
            </a:extLst>
          </p:cNvPr>
          <p:cNvSpPr>
            <a:spLocks noGrp="1"/>
          </p:cNvSpPr>
          <p:nvPr>
            <p:ph type="sldNum" sz="quarter" idx="12"/>
          </p:nvPr>
        </p:nvSpPr>
        <p:spPr/>
        <p:txBody>
          <a:bodyPr/>
          <a:lstStyle/>
          <a:p>
            <a:fld id="{B5A0A776-4CCB-405E-83F0-5091BC9C4555}" type="slidenum">
              <a:rPr lang="en-US" smtClean="0"/>
              <a:t>‹#›</a:t>
            </a:fld>
            <a:endParaRPr lang="en-US"/>
          </a:p>
        </p:txBody>
      </p:sp>
    </p:spTree>
    <p:extLst>
      <p:ext uri="{BB962C8B-B14F-4D97-AF65-F5344CB8AC3E}">
        <p14:creationId xmlns:p14="http://schemas.microsoft.com/office/powerpoint/2010/main" val="1787648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327A8-D237-475A-A596-61BA8EBD06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2A644C-35E0-489F-BD06-6761CC12E8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E3F15-36CD-4C67-8C6F-9A1AAB2F6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670EED-2D07-4305-861F-68848CF229D7}"/>
              </a:ext>
            </a:extLst>
          </p:cNvPr>
          <p:cNvSpPr>
            <a:spLocks noGrp="1"/>
          </p:cNvSpPr>
          <p:nvPr>
            <p:ph type="dt" sz="half" idx="10"/>
          </p:nvPr>
        </p:nvSpPr>
        <p:spPr/>
        <p:txBody>
          <a:bodyPr/>
          <a:lstStyle/>
          <a:p>
            <a:fld id="{A13DE621-1DA8-41BA-AC69-7E432DA3B07B}" type="datetimeFigureOut">
              <a:rPr lang="en-US" smtClean="0"/>
              <a:t>11/30/2020</a:t>
            </a:fld>
            <a:endParaRPr lang="en-US"/>
          </a:p>
        </p:txBody>
      </p:sp>
      <p:sp>
        <p:nvSpPr>
          <p:cNvPr id="6" name="Footer Placeholder 5">
            <a:extLst>
              <a:ext uri="{FF2B5EF4-FFF2-40B4-BE49-F238E27FC236}">
                <a16:creationId xmlns:a16="http://schemas.microsoft.com/office/drawing/2014/main" id="{127097AB-1EA7-4B73-A7A6-B939F5A823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21A445-CE05-41E4-9746-43DC8DD73E41}"/>
              </a:ext>
            </a:extLst>
          </p:cNvPr>
          <p:cNvSpPr>
            <a:spLocks noGrp="1"/>
          </p:cNvSpPr>
          <p:nvPr>
            <p:ph type="sldNum" sz="quarter" idx="12"/>
          </p:nvPr>
        </p:nvSpPr>
        <p:spPr/>
        <p:txBody>
          <a:bodyPr/>
          <a:lstStyle/>
          <a:p>
            <a:fld id="{B5A0A776-4CCB-405E-83F0-5091BC9C4555}" type="slidenum">
              <a:rPr lang="en-US" smtClean="0"/>
              <a:t>‹#›</a:t>
            </a:fld>
            <a:endParaRPr lang="en-US"/>
          </a:p>
        </p:txBody>
      </p:sp>
    </p:spTree>
    <p:extLst>
      <p:ext uri="{BB962C8B-B14F-4D97-AF65-F5344CB8AC3E}">
        <p14:creationId xmlns:p14="http://schemas.microsoft.com/office/powerpoint/2010/main" val="1668003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E494B-9287-471A-AA40-AB879E31D0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81801C-BAD1-4FCE-B57E-C1CCE3DB17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FD3E82-5547-49F8-BF08-3DC2720871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34DC2D-2DF7-4BE9-A49E-0A443DDEF2EA}"/>
              </a:ext>
            </a:extLst>
          </p:cNvPr>
          <p:cNvSpPr>
            <a:spLocks noGrp="1"/>
          </p:cNvSpPr>
          <p:nvPr>
            <p:ph type="dt" sz="half" idx="10"/>
          </p:nvPr>
        </p:nvSpPr>
        <p:spPr/>
        <p:txBody>
          <a:bodyPr/>
          <a:lstStyle/>
          <a:p>
            <a:fld id="{A13DE621-1DA8-41BA-AC69-7E432DA3B07B}" type="datetimeFigureOut">
              <a:rPr lang="en-US" smtClean="0"/>
              <a:t>11/30/2020</a:t>
            </a:fld>
            <a:endParaRPr lang="en-US"/>
          </a:p>
        </p:txBody>
      </p:sp>
      <p:sp>
        <p:nvSpPr>
          <p:cNvPr id="6" name="Footer Placeholder 5">
            <a:extLst>
              <a:ext uri="{FF2B5EF4-FFF2-40B4-BE49-F238E27FC236}">
                <a16:creationId xmlns:a16="http://schemas.microsoft.com/office/drawing/2014/main" id="{D91FD1AC-2214-4F67-A99B-064B9B6184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E1BFF7-F8A0-4CC2-87EA-F9773E1761DF}"/>
              </a:ext>
            </a:extLst>
          </p:cNvPr>
          <p:cNvSpPr>
            <a:spLocks noGrp="1"/>
          </p:cNvSpPr>
          <p:nvPr>
            <p:ph type="sldNum" sz="quarter" idx="12"/>
          </p:nvPr>
        </p:nvSpPr>
        <p:spPr/>
        <p:txBody>
          <a:bodyPr/>
          <a:lstStyle/>
          <a:p>
            <a:fld id="{B5A0A776-4CCB-405E-83F0-5091BC9C4555}" type="slidenum">
              <a:rPr lang="en-US" smtClean="0"/>
              <a:t>‹#›</a:t>
            </a:fld>
            <a:endParaRPr lang="en-US"/>
          </a:p>
        </p:txBody>
      </p:sp>
    </p:spTree>
    <p:extLst>
      <p:ext uri="{BB962C8B-B14F-4D97-AF65-F5344CB8AC3E}">
        <p14:creationId xmlns:p14="http://schemas.microsoft.com/office/powerpoint/2010/main" val="1785141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7EA04C-5160-4CEC-926A-BD1C37C6C0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7F2541-F7DD-49A1-9B1F-6981682F03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53BF3-56EE-40B2-BC60-F6A6C0785A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DE621-1DA8-41BA-AC69-7E432DA3B07B}" type="datetimeFigureOut">
              <a:rPr lang="en-US" smtClean="0"/>
              <a:t>11/30/2020</a:t>
            </a:fld>
            <a:endParaRPr lang="en-US"/>
          </a:p>
        </p:txBody>
      </p:sp>
      <p:sp>
        <p:nvSpPr>
          <p:cNvPr id="5" name="Footer Placeholder 4">
            <a:extLst>
              <a:ext uri="{FF2B5EF4-FFF2-40B4-BE49-F238E27FC236}">
                <a16:creationId xmlns:a16="http://schemas.microsoft.com/office/drawing/2014/main" id="{148CC598-0DB7-4BBA-A239-737384F10D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FADB77-CF1F-4974-8221-493FDE7D6E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0A776-4CCB-405E-83F0-5091BC9C4555}" type="slidenum">
              <a:rPr lang="en-US" smtClean="0"/>
              <a:t>‹#›</a:t>
            </a:fld>
            <a:endParaRPr lang="en-US"/>
          </a:p>
        </p:txBody>
      </p:sp>
    </p:spTree>
    <p:extLst>
      <p:ext uri="{BB962C8B-B14F-4D97-AF65-F5344CB8AC3E}">
        <p14:creationId xmlns:p14="http://schemas.microsoft.com/office/powerpoint/2010/main" val="237633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lalcc.comm.ccsu.edu/" TargetMode="External"/><Relationship Id="rId2" Type="http://schemas.openxmlformats.org/officeDocument/2006/relationships/hyperlink" Target="mailto:lalcc@ccsu.edu" TargetMode="External"/><Relationship Id="rId1" Type="http://schemas.openxmlformats.org/officeDocument/2006/relationships/slideLayout" Target="../slideLayouts/slideLayout2.xml"/><Relationship Id="rId4" Type="http://schemas.openxmlformats.org/officeDocument/2006/relationships/hyperlink" Target="https://www.facebook.com/lalccatccsu"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D6A58-C2B5-4300-BC5A-32E5EC42B20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72641753-88EB-457E-8F2C-58DF283D1BC6}"/>
              </a:ext>
            </a:extLst>
          </p:cNvPr>
          <p:cNvSpPr>
            <a:spLocks noGrp="1"/>
          </p:cNvSpPr>
          <p:nvPr>
            <p:ph type="subTitle" idx="1"/>
          </p:nvPr>
        </p:nvSpPr>
        <p:spPr>
          <a:xfrm>
            <a:off x="1524000" y="5474288"/>
            <a:ext cx="9144000" cy="1035511"/>
          </a:xfrm>
        </p:spPr>
        <p:txBody>
          <a:bodyPr>
            <a:normAutofit lnSpcReduction="10000"/>
          </a:bodyPr>
          <a:lstStyle/>
          <a:p>
            <a:r>
              <a:rPr lang="en-US" sz="3200" b="1" dirty="0"/>
              <a:t>The Latin American, Latino, and Caribbean Center</a:t>
            </a:r>
          </a:p>
          <a:p>
            <a:r>
              <a:rPr lang="en-US" sz="3200" b="1" dirty="0"/>
              <a:t>at CCSU since 1995</a:t>
            </a:r>
          </a:p>
          <a:p>
            <a:endParaRPr lang="en-US" dirty="0"/>
          </a:p>
        </p:txBody>
      </p:sp>
      <p:pic>
        <p:nvPicPr>
          <p:cNvPr id="5" name="Picture 4" descr="A group of people posing for a photo&#10;&#10;Description automatically generated">
            <a:extLst>
              <a:ext uri="{FF2B5EF4-FFF2-40B4-BE49-F238E27FC236}">
                <a16:creationId xmlns:a16="http://schemas.microsoft.com/office/drawing/2014/main" id="{53C529EF-3425-4DD0-B9C0-57B6C2B5FD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371343"/>
          </a:xfrm>
          <a:prstGeom prst="rect">
            <a:avLst/>
          </a:prstGeom>
        </p:spPr>
      </p:pic>
    </p:spTree>
    <p:extLst>
      <p:ext uri="{BB962C8B-B14F-4D97-AF65-F5344CB8AC3E}">
        <p14:creationId xmlns:p14="http://schemas.microsoft.com/office/powerpoint/2010/main" val="3873693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909F3-B255-4121-8F9C-9D56FCA2F63D}"/>
              </a:ext>
            </a:extLst>
          </p:cNvPr>
          <p:cNvSpPr>
            <a:spLocks noGrp="1"/>
          </p:cNvSpPr>
          <p:nvPr>
            <p:ph type="title"/>
          </p:nvPr>
        </p:nvSpPr>
        <p:spPr/>
        <p:txBody>
          <a:bodyPr/>
          <a:lstStyle/>
          <a:p>
            <a:r>
              <a:rPr lang="en-US" sz="4400" dirty="0"/>
              <a:t>Computer lab</a:t>
            </a:r>
            <a:br>
              <a:rPr lang="en-US" sz="4400" dirty="0"/>
            </a:br>
            <a:endParaRPr lang="en-US" dirty="0"/>
          </a:p>
        </p:txBody>
      </p:sp>
      <p:pic>
        <p:nvPicPr>
          <p:cNvPr id="6" name="Content Placeholder 5" descr="A desk with a computer on a table&#10;&#10;Description automatically generated">
            <a:extLst>
              <a:ext uri="{FF2B5EF4-FFF2-40B4-BE49-F238E27FC236}">
                <a16:creationId xmlns:a16="http://schemas.microsoft.com/office/drawing/2014/main" id="{189EEC02-4258-424F-AFA9-7D058ECDC91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p:spPr>
      </p:pic>
      <p:sp>
        <p:nvSpPr>
          <p:cNvPr id="4" name="Content Placeholder 3">
            <a:extLst>
              <a:ext uri="{FF2B5EF4-FFF2-40B4-BE49-F238E27FC236}">
                <a16:creationId xmlns:a16="http://schemas.microsoft.com/office/drawing/2014/main" id="{2BF4F0A6-3248-45ED-8321-2C2E23D60C60}"/>
              </a:ext>
            </a:extLst>
          </p:cNvPr>
          <p:cNvSpPr>
            <a:spLocks noGrp="1"/>
          </p:cNvSpPr>
          <p:nvPr>
            <p:ph sz="half" idx="2"/>
          </p:nvPr>
        </p:nvSpPr>
        <p:spPr/>
        <p:txBody>
          <a:bodyPr/>
          <a:lstStyle/>
          <a:p>
            <a:r>
              <a:rPr lang="en-US" dirty="0"/>
              <a:t>Currently closed due to the pandemic</a:t>
            </a:r>
          </a:p>
        </p:txBody>
      </p:sp>
    </p:spTree>
    <p:extLst>
      <p:ext uri="{BB962C8B-B14F-4D97-AF65-F5344CB8AC3E}">
        <p14:creationId xmlns:p14="http://schemas.microsoft.com/office/powerpoint/2010/main" val="233982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4A33B-C853-49CC-B6D2-43345C3E4AEB}"/>
              </a:ext>
            </a:extLst>
          </p:cNvPr>
          <p:cNvSpPr>
            <a:spLocks noGrp="1"/>
          </p:cNvSpPr>
          <p:nvPr>
            <p:ph type="title"/>
          </p:nvPr>
        </p:nvSpPr>
        <p:spPr/>
        <p:txBody>
          <a:bodyPr/>
          <a:lstStyle/>
          <a:p>
            <a:r>
              <a:rPr lang="en-US" dirty="0"/>
              <a:t>….Next Semester</a:t>
            </a:r>
          </a:p>
        </p:txBody>
      </p:sp>
      <p:sp>
        <p:nvSpPr>
          <p:cNvPr id="3" name="Content Placeholder 2">
            <a:extLst>
              <a:ext uri="{FF2B5EF4-FFF2-40B4-BE49-F238E27FC236}">
                <a16:creationId xmlns:a16="http://schemas.microsoft.com/office/drawing/2014/main" id="{911B926B-76FD-4F7A-A02C-DD1DEC722A5F}"/>
              </a:ext>
            </a:extLst>
          </p:cNvPr>
          <p:cNvSpPr>
            <a:spLocks noGrp="1"/>
          </p:cNvSpPr>
          <p:nvPr>
            <p:ph idx="1"/>
          </p:nvPr>
        </p:nvSpPr>
        <p:spPr/>
        <p:txBody>
          <a:bodyPr/>
          <a:lstStyle/>
          <a:p>
            <a:r>
              <a:rPr lang="en-US" dirty="0"/>
              <a:t>Carnival, In collaboration with L.A.S.O. and COLADA</a:t>
            </a:r>
          </a:p>
          <a:p>
            <a:r>
              <a:rPr lang="en-US" dirty="0"/>
              <a:t>“Families” Conference:  Introducing Latino families to the University, in collaboration with Community Engagement and Enrollment Management</a:t>
            </a:r>
          </a:p>
          <a:p>
            <a:r>
              <a:rPr lang="en-US" dirty="0"/>
              <a:t>Research Conference:  “Living in Las </a:t>
            </a:r>
            <a:r>
              <a:rPr lang="en-US" dirty="0" err="1"/>
              <a:t>Américas</a:t>
            </a:r>
            <a:r>
              <a:rPr lang="en-US" dirty="0"/>
              <a:t>:  Politics, Health and Society Beyond Borders ” </a:t>
            </a:r>
          </a:p>
          <a:p>
            <a:r>
              <a:rPr lang="en-US" dirty="0"/>
              <a:t>Brochures and information on the Mural “Roots of the Caribbean” now in the Student Center.</a:t>
            </a:r>
          </a:p>
        </p:txBody>
      </p:sp>
    </p:spTree>
    <p:extLst>
      <p:ext uri="{BB962C8B-B14F-4D97-AF65-F5344CB8AC3E}">
        <p14:creationId xmlns:p14="http://schemas.microsoft.com/office/powerpoint/2010/main" val="188086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4E217-FD10-4EAB-9978-828CC008F074}"/>
              </a:ext>
            </a:extLst>
          </p:cNvPr>
          <p:cNvSpPr>
            <a:spLocks noGrp="1"/>
          </p:cNvSpPr>
          <p:nvPr>
            <p:ph type="title"/>
          </p:nvPr>
        </p:nvSpPr>
        <p:spPr/>
        <p:txBody>
          <a:bodyPr/>
          <a:lstStyle/>
          <a:p>
            <a:r>
              <a:rPr lang="en-US" dirty="0"/>
              <a:t>Next Fall</a:t>
            </a:r>
          </a:p>
        </p:txBody>
      </p:sp>
      <p:sp>
        <p:nvSpPr>
          <p:cNvPr id="3" name="Content Placeholder 2">
            <a:extLst>
              <a:ext uri="{FF2B5EF4-FFF2-40B4-BE49-F238E27FC236}">
                <a16:creationId xmlns:a16="http://schemas.microsoft.com/office/drawing/2014/main" id="{7217F013-DDC2-421F-BB8D-A3492E849A82}"/>
              </a:ext>
            </a:extLst>
          </p:cNvPr>
          <p:cNvSpPr>
            <a:spLocks noGrp="1"/>
          </p:cNvSpPr>
          <p:nvPr>
            <p:ph sz="half" idx="1"/>
          </p:nvPr>
        </p:nvSpPr>
        <p:spPr/>
        <p:txBody>
          <a:bodyPr/>
          <a:lstStyle/>
          <a:p>
            <a:r>
              <a:rPr lang="en-US" dirty="0"/>
              <a:t>Formal unveiling of “The Roots of the Caribbean” Mural with artist Jorge Luis Morales Torres</a:t>
            </a:r>
          </a:p>
          <a:p>
            <a:r>
              <a:rPr lang="en-US" dirty="0"/>
              <a:t>Date TBA</a:t>
            </a:r>
          </a:p>
        </p:txBody>
      </p:sp>
      <p:pic>
        <p:nvPicPr>
          <p:cNvPr id="6" name="Content Placeholder 5" descr="A group of people posing for a photo&#10;&#10;Description automatically generated">
            <a:extLst>
              <a:ext uri="{FF2B5EF4-FFF2-40B4-BE49-F238E27FC236}">
                <a16:creationId xmlns:a16="http://schemas.microsoft.com/office/drawing/2014/main" id="{4A192147-636D-4E76-9AD0-8D15B6C8D54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192959"/>
            <a:ext cx="5181600" cy="4984004"/>
          </a:xfrm>
        </p:spPr>
      </p:pic>
    </p:spTree>
    <p:extLst>
      <p:ext uri="{BB962C8B-B14F-4D97-AF65-F5344CB8AC3E}">
        <p14:creationId xmlns:p14="http://schemas.microsoft.com/office/powerpoint/2010/main" val="1637648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15C9B-2F9B-45A7-8A69-DB7317A8B940}"/>
              </a:ext>
            </a:extLst>
          </p:cNvPr>
          <p:cNvSpPr>
            <a:spLocks noGrp="1"/>
          </p:cNvSpPr>
          <p:nvPr>
            <p:ph type="title"/>
          </p:nvPr>
        </p:nvSpPr>
        <p:spPr/>
        <p:txBody>
          <a:bodyPr/>
          <a:lstStyle/>
          <a:p>
            <a:r>
              <a:rPr lang="en-US" dirty="0"/>
              <a:t>Staff</a:t>
            </a:r>
          </a:p>
        </p:txBody>
      </p:sp>
      <p:sp>
        <p:nvSpPr>
          <p:cNvPr id="3" name="Content Placeholder 2">
            <a:extLst>
              <a:ext uri="{FF2B5EF4-FFF2-40B4-BE49-F238E27FC236}">
                <a16:creationId xmlns:a16="http://schemas.microsoft.com/office/drawing/2014/main" id="{F121558C-8B95-48C7-A7D7-AEAA4EC01768}"/>
              </a:ext>
            </a:extLst>
          </p:cNvPr>
          <p:cNvSpPr>
            <a:spLocks noGrp="1"/>
          </p:cNvSpPr>
          <p:nvPr>
            <p:ph idx="1"/>
          </p:nvPr>
        </p:nvSpPr>
        <p:spPr/>
        <p:txBody>
          <a:bodyPr/>
          <a:lstStyle/>
          <a:p>
            <a:r>
              <a:rPr lang="en-US" dirty="0"/>
              <a:t>Director, AAUP Faculty, 1 course per semester</a:t>
            </a:r>
          </a:p>
          <a:p>
            <a:r>
              <a:rPr lang="en-US" dirty="0"/>
              <a:t>University Assistant, 19 hours per semester</a:t>
            </a:r>
          </a:p>
          <a:p>
            <a:r>
              <a:rPr lang="en-US" dirty="0"/>
              <a:t>Work Study Students</a:t>
            </a:r>
          </a:p>
        </p:txBody>
      </p:sp>
    </p:spTree>
    <p:extLst>
      <p:ext uri="{BB962C8B-B14F-4D97-AF65-F5344CB8AC3E}">
        <p14:creationId xmlns:p14="http://schemas.microsoft.com/office/powerpoint/2010/main" val="1217360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39B9-F297-4038-A5FA-6411CC1E999B}"/>
              </a:ext>
            </a:extLst>
          </p:cNvPr>
          <p:cNvSpPr>
            <a:spLocks noGrp="1"/>
          </p:cNvSpPr>
          <p:nvPr>
            <p:ph type="title"/>
          </p:nvPr>
        </p:nvSpPr>
        <p:spPr/>
        <p:txBody>
          <a:bodyPr/>
          <a:lstStyle/>
          <a:p>
            <a:r>
              <a:rPr lang="en-US" dirty="0"/>
              <a:t>For more information</a:t>
            </a:r>
          </a:p>
        </p:txBody>
      </p:sp>
      <p:sp>
        <p:nvSpPr>
          <p:cNvPr id="3" name="Content Placeholder 2">
            <a:extLst>
              <a:ext uri="{FF2B5EF4-FFF2-40B4-BE49-F238E27FC236}">
                <a16:creationId xmlns:a16="http://schemas.microsoft.com/office/drawing/2014/main" id="{57105DBF-357B-4C1A-85A4-171A9A42BA73}"/>
              </a:ext>
            </a:extLst>
          </p:cNvPr>
          <p:cNvSpPr>
            <a:spLocks noGrp="1"/>
          </p:cNvSpPr>
          <p:nvPr>
            <p:ph idx="1"/>
          </p:nvPr>
        </p:nvSpPr>
        <p:spPr/>
        <p:txBody>
          <a:bodyPr/>
          <a:lstStyle/>
          <a:p>
            <a:r>
              <a:rPr lang="en-US" dirty="0"/>
              <a:t>http://lalcc.comm.ccsu.edu/</a:t>
            </a:r>
          </a:p>
        </p:txBody>
      </p:sp>
    </p:spTree>
    <p:extLst>
      <p:ext uri="{BB962C8B-B14F-4D97-AF65-F5344CB8AC3E}">
        <p14:creationId xmlns:p14="http://schemas.microsoft.com/office/powerpoint/2010/main" val="1458763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219C-001F-4858-A920-72DF001DADD7}"/>
              </a:ext>
            </a:extLst>
          </p:cNvPr>
          <p:cNvSpPr>
            <a:spLocks noGrp="1"/>
          </p:cNvSpPr>
          <p:nvPr>
            <p:ph type="title"/>
          </p:nvPr>
        </p:nvSpPr>
        <p:spPr/>
        <p:txBody>
          <a:bodyPr/>
          <a:lstStyle/>
          <a:p>
            <a:r>
              <a:rPr lang="en-US" dirty="0"/>
              <a:t>Mission Statement</a:t>
            </a:r>
          </a:p>
        </p:txBody>
      </p:sp>
      <p:sp>
        <p:nvSpPr>
          <p:cNvPr id="3" name="Content Placeholder 2">
            <a:extLst>
              <a:ext uri="{FF2B5EF4-FFF2-40B4-BE49-F238E27FC236}">
                <a16:creationId xmlns:a16="http://schemas.microsoft.com/office/drawing/2014/main" id="{2F0C42F2-C743-4C7B-8042-8E6417962C8A}"/>
              </a:ext>
            </a:extLst>
          </p:cNvPr>
          <p:cNvSpPr>
            <a:spLocks noGrp="1"/>
          </p:cNvSpPr>
          <p:nvPr>
            <p:ph idx="1"/>
          </p:nvPr>
        </p:nvSpPr>
        <p:spPr/>
        <p:txBody>
          <a:bodyPr>
            <a:normAutofit fontScale="85000" lnSpcReduction="20000"/>
          </a:bodyPr>
          <a:lstStyle/>
          <a:p>
            <a:pPr marL="57150" marR="0" indent="0">
              <a:spcBef>
                <a:spcPts val="0"/>
              </a:spcBef>
              <a:spcAft>
                <a:spcPts val="0"/>
              </a:spcAft>
              <a:buNone/>
            </a:pPr>
            <a:r>
              <a:rPr lang="en-US" sz="2400" dirty="0">
                <a:effectLst/>
                <a:latin typeface="Goudy Old Style" panose="02020502050305020303" pitchFamily="18" charset="0"/>
                <a:ea typeface="Calibri" panose="020F0502020204030204" pitchFamily="34" charset="0"/>
                <a:cs typeface="Times New Roman" panose="02020603050405020304" pitchFamily="18" charset="0"/>
              </a:rPr>
              <a:t>The LALCC promotes the understanding and the appreciation of the historical, social, and cultural life of Latin American and Spanish-Speaking Caribbean societies and of Latinos in the United States through </a:t>
            </a:r>
          </a:p>
          <a:p>
            <a:pPr marL="57150" marR="0" indent="0">
              <a:spcBef>
                <a:spcPts val="0"/>
              </a:spcBef>
              <a:spcAft>
                <a:spcPts val="0"/>
              </a:spcAft>
              <a:buNone/>
            </a:pPr>
            <a:r>
              <a:rPr lang="en-US" sz="2400" dirty="0">
                <a:effectLst/>
                <a:latin typeface="Goudy Old Style" panose="02020502050305020303" pitchFamily="18" charset="0"/>
                <a:ea typeface="Calibri" panose="020F0502020204030204" pitchFamily="34" charset="0"/>
                <a:cs typeface="Times New Roman" panose="02020603050405020304" pitchFamily="18" charset="0"/>
              </a:rPr>
              <a:t>	support for Latino and Latin American Academic programs at CCSU, </a:t>
            </a:r>
          </a:p>
          <a:p>
            <a:pPr marL="57150" marR="0" indent="0">
              <a:spcBef>
                <a:spcPts val="0"/>
              </a:spcBef>
              <a:spcAft>
                <a:spcPts val="0"/>
              </a:spcAft>
              <a:buNone/>
            </a:pPr>
            <a:r>
              <a:rPr lang="en-US" sz="2400" dirty="0">
                <a:latin typeface="Goudy Old Style" panose="02020502050305020303" pitchFamily="18" charset="0"/>
                <a:ea typeface="Calibri" panose="020F0502020204030204" pitchFamily="34" charset="0"/>
                <a:cs typeface="Times New Roman" panose="02020603050405020304" pitchFamily="18" charset="0"/>
              </a:rPr>
              <a:t>	</a:t>
            </a:r>
            <a:r>
              <a:rPr lang="en-US" sz="2400" dirty="0">
                <a:effectLst/>
                <a:latin typeface="Goudy Old Style" panose="02020502050305020303" pitchFamily="18" charset="0"/>
                <a:ea typeface="Calibri" panose="020F0502020204030204" pitchFamily="34" charset="0"/>
                <a:cs typeface="Times New Roman" panose="02020603050405020304" pitchFamily="18" charset="0"/>
              </a:rPr>
              <a:t>LALCC sponsored research projects for faculty and students, </a:t>
            </a:r>
          </a:p>
          <a:p>
            <a:pPr marL="57150" marR="0" indent="0">
              <a:spcBef>
                <a:spcPts val="0"/>
              </a:spcBef>
              <a:spcAft>
                <a:spcPts val="0"/>
              </a:spcAft>
              <a:buNone/>
            </a:pPr>
            <a:r>
              <a:rPr lang="en-US" sz="2400" dirty="0">
                <a:latin typeface="Goudy Old Style" panose="02020502050305020303" pitchFamily="18" charset="0"/>
                <a:ea typeface="Calibri" panose="020F0502020204030204" pitchFamily="34" charset="0"/>
                <a:cs typeface="Times New Roman" panose="02020603050405020304" pitchFamily="18" charset="0"/>
              </a:rPr>
              <a:t>	organizing </a:t>
            </a:r>
            <a:r>
              <a:rPr lang="en-US" sz="2400" dirty="0">
                <a:effectLst/>
                <a:latin typeface="Goudy Old Style" panose="02020502050305020303" pitchFamily="18" charset="0"/>
                <a:ea typeface="Calibri" panose="020F0502020204030204" pitchFamily="34" charset="0"/>
                <a:cs typeface="Times New Roman" panose="02020603050405020304" pitchFamily="18" charset="0"/>
              </a:rPr>
              <a:t>community events, </a:t>
            </a:r>
          </a:p>
          <a:p>
            <a:pPr marL="57150" marR="0" indent="0">
              <a:spcBef>
                <a:spcPts val="0"/>
              </a:spcBef>
              <a:spcAft>
                <a:spcPts val="0"/>
              </a:spcAft>
              <a:buNone/>
            </a:pPr>
            <a:r>
              <a:rPr lang="en-US" sz="2400" dirty="0">
                <a:effectLst/>
                <a:latin typeface="Goudy Old Style" panose="02020502050305020303" pitchFamily="18" charset="0"/>
                <a:ea typeface="Calibri" panose="020F0502020204030204" pitchFamily="34" charset="0"/>
                <a:cs typeface="Times New Roman" panose="02020603050405020304" pitchFamily="18" charset="0"/>
              </a:rPr>
              <a:t>	study abroad, </a:t>
            </a:r>
          </a:p>
          <a:p>
            <a:pPr marL="57150" marR="0" indent="0">
              <a:spcBef>
                <a:spcPts val="0"/>
              </a:spcBef>
              <a:spcAft>
                <a:spcPts val="0"/>
              </a:spcAft>
              <a:buNone/>
            </a:pPr>
            <a:r>
              <a:rPr lang="en-US" sz="2400" dirty="0">
                <a:effectLst/>
                <a:latin typeface="Goudy Old Style" panose="02020502050305020303" pitchFamily="18" charset="0"/>
                <a:ea typeface="Calibri" panose="020F0502020204030204" pitchFamily="34" charset="0"/>
                <a:cs typeface="Times New Roman" panose="02020603050405020304" pitchFamily="18" charset="0"/>
              </a:rPr>
              <a:t>	international exchange, </a:t>
            </a:r>
          </a:p>
          <a:p>
            <a:pPr marL="57150" marR="0" indent="0">
              <a:spcBef>
                <a:spcPts val="0"/>
              </a:spcBef>
              <a:spcAft>
                <a:spcPts val="0"/>
              </a:spcAft>
              <a:buNone/>
            </a:pPr>
            <a:r>
              <a:rPr lang="en-US" sz="2400" dirty="0">
                <a:effectLst/>
                <a:latin typeface="Goudy Old Style" panose="02020502050305020303" pitchFamily="18" charset="0"/>
                <a:ea typeface="Calibri" panose="020F0502020204030204" pitchFamily="34" charset="0"/>
                <a:cs typeface="Times New Roman" panose="02020603050405020304" pitchFamily="18" charset="0"/>
              </a:rPr>
              <a:t>	community outreach and </a:t>
            </a:r>
          </a:p>
          <a:p>
            <a:pPr marL="57150" marR="0" indent="0">
              <a:spcBef>
                <a:spcPts val="0"/>
              </a:spcBef>
              <a:spcAft>
                <a:spcPts val="0"/>
              </a:spcAft>
              <a:buNone/>
            </a:pPr>
            <a:r>
              <a:rPr lang="en-US" sz="2400" dirty="0">
                <a:latin typeface="Goudy Old Style" panose="02020502050305020303" pitchFamily="18" charset="0"/>
                <a:ea typeface="Calibri" panose="020F0502020204030204" pitchFamily="34" charset="0"/>
                <a:cs typeface="Times New Roman" panose="02020603050405020304" pitchFamily="18" charset="0"/>
              </a:rPr>
              <a:t>	</a:t>
            </a:r>
            <a:r>
              <a:rPr lang="en-US" sz="2400" dirty="0">
                <a:effectLst/>
                <a:latin typeface="Goudy Old Style" panose="02020502050305020303" pitchFamily="18" charset="0"/>
                <a:ea typeface="Calibri" panose="020F0502020204030204" pitchFamily="34" charset="0"/>
                <a:cs typeface="Times New Roman" panose="02020603050405020304" pitchFamily="18" charset="0"/>
              </a:rPr>
              <a:t>student engagement and support.  </a:t>
            </a:r>
          </a:p>
          <a:p>
            <a:pPr marL="57150" marR="0" indent="0">
              <a:spcBef>
                <a:spcPts val="0"/>
              </a:spcBef>
              <a:spcAft>
                <a:spcPts val="0"/>
              </a:spcAft>
              <a:buNone/>
            </a:pPr>
            <a:endParaRPr lang="en-US" sz="2400" dirty="0">
              <a:latin typeface="Goudy Old Style" panose="02020502050305020303" pitchFamily="18" charset="0"/>
              <a:ea typeface="Calibri" panose="020F0502020204030204" pitchFamily="34" charset="0"/>
              <a:cs typeface="Times New Roman" panose="02020603050405020304" pitchFamily="18" charset="0"/>
            </a:endParaRPr>
          </a:p>
          <a:p>
            <a:pPr marL="57150" marR="0" indent="0">
              <a:spcBef>
                <a:spcPts val="0"/>
              </a:spcBef>
              <a:spcAft>
                <a:spcPts val="0"/>
              </a:spcAft>
              <a:buNone/>
            </a:pPr>
            <a:r>
              <a:rPr lang="en-US" sz="2400" dirty="0">
                <a:effectLst/>
                <a:latin typeface="Goudy Old Style" panose="02020502050305020303" pitchFamily="18" charset="0"/>
                <a:ea typeface="Calibri" panose="020F0502020204030204" pitchFamily="34" charset="0"/>
                <a:cs typeface="Times New Roman" panose="02020603050405020304" pitchFamily="18" charset="0"/>
              </a:rPr>
              <a:t>Because of the importance of the Latino community as one of the largest minority groups in the United States, the Center plays an important role in providing educational opportunities to Latino students promoting Latino culture and in maintaining a harmonious relationship with non-Latino cultures.  </a:t>
            </a:r>
          </a:p>
          <a:p>
            <a:pPr marL="57150" marR="0" indent="0">
              <a:spcBef>
                <a:spcPts val="0"/>
              </a:spcBef>
              <a:spcAft>
                <a:spcPts val="0"/>
              </a:spcAft>
              <a:buNone/>
            </a:pPr>
            <a:endParaRPr lang="en-US" sz="2400" dirty="0">
              <a:effectLst/>
              <a:latin typeface="Goudy Old Style" panose="02020502050305020303" pitchFamily="18" charset="0"/>
              <a:ea typeface="Calibri" panose="020F0502020204030204" pitchFamily="34" charset="0"/>
              <a:cs typeface="Times New Roman" panose="02020603050405020304" pitchFamily="18" charset="0"/>
            </a:endParaRPr>
          </a:p>
          <a:p>
            <a:pPr marL="57150" marR="0" indent="0">
              <a:spcBef>
                <a:spcPts val="0"/>
              </a:spcBef>
              <a:spcAft>
                <a:spcPts val="0"/>
              </a:spcAft>
              <a:buNone/>
            </a:pPr>
            <a:r>
              <a:rPr lang="en-US" sz="2400" dirty="0">
                <a:effectLst/>
                <a:latin typeface="Goudy Old Style" panose="02020502050305020303" pitchFamily="18" charset="0"/>
                <a:ea typeface="Calibri" panose="020F0502020204030204" pitchFamily="34" charset="0"/>
                <a:cs typeface="Times New Roman" panose="02020603050405020304" pitchFamily="18" charset="0"/>
              </a:rPr>
              <a:t>The Center’s mission is consistent with the University’s mission of fostering diversity and global awareness.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0">
              <a:spcBef>
                <a:spcPts val="0"/>
              </a:spcBef>
              <a:spcAft>
                <a:spcPts val="0"/>
              </a:spcAft>
              <a:buNone/>
            </a:pPr>
            <a:r>
              <a:rPr lang="en-US" sz="2400" dirty="0">
                <a:effectLst/>
                <a:latin typeface="Goudy Old Style" panose="02020502050305020303"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05420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1F76F-4143-45A7-8594-1CD1F32A1A18}"/>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91FAB257-1312-4E72-9829-9120FD1DB5CC}"/>
              </a:ext>
            </a:extLst>
          </p:cNvPr>
          <p:cNvSpPr>
            <a:spLocks noGrp="1"/>
          </p:cNvSpPr>
          <p:nvPr>
            <p:ph idx="1"/>
          </p:nvPr>
        </p:nvSpPr>
        <p:spPr/>
        <p:txBody>
          <a:bodyPr/>
          <a:lstStyle/>
          <a:p>
            <a:r>
              <a:rPr lang="en-US" dirty="0"/>
              <a:t>Idea developed from student activism in the 1960s and 1970s.</a:t>
            </a:r>
          </a:p>
          <a:p>
            <a:r>
              <a:rPr lang="en-US" dirty="0"/>
              <a:t>Opened in December 1995 as the Center for Caribbean Studies under the direction of founding director Dr. Ronald Fernandez (1944-2011).</a:t>
            </a:r>
          </a:p>
          <a:p>
            <a:r>
              <a:rPr lang="en-US" dirty="0"/>
              <a:t>Initial grant from the Connecticut General Assembly</a:t>
            </a:r>
          </a:p>
          <a:p>
            <a:r>
              <a:rPr lang="en-US" dirty="0"/>
              <a:t>Since 2004 financed by CCSU</a:t>
            </a:r>
          </a:p>
          <a:p>
            <a:r>
              <a:rPr lang="en-US" dirty="0"/>
              <a:t>Renamed in 2009 to reflect the Center’s current regional and translational focus</a:t>
            </a:r>
          </a:p>
          <a:p>
            <a:r>
              <a:rPr lang="en-US" dirty="0"/>
              <a:t>Reports to the Provost</a:t>
            </a:r>
          </a:p>
        </p:txBody>
      </p:sp>
    </p:spTree>
    <p:extLst>
      <p:ext uri="{BB962C8B-B14F-4D97-AF65-F5344CB8AC3E}">
        <p14:creationId xmlns:p14="http://schemas.microsoft.com/office/powerpoint/2010/main" val="247630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74EDE-2C57-4329-9216-587FE42865D1}"/>
              </a:ext>
            </a:extLst>
          </p:cNvPr>
          <p:cNvSpPr>
            <a:spLocks noGrp="1"/>
          </p:cNvSpPr>
          <p:nvPr>
            <p:ph type="title"/>
          </p:nvPr>
        </p:nvSpPr>
        <p:spPr/>
        <p:txBody>
          <a:bodyPr/>
          <a:lstStyle/>
          <a:p>
            <a:r>
              <a:rPr lang="en-US" dirty="0"/>
              <a:t>Goals Since the Beginning</a:t>
            </a:r>
          </a:p>
        </p:txBody>
      </p:sp>
      <p:sp>
        <p:nvSpPr>
          <p:cNvPr id="5" name="Content Placeholder 4">
            <a:extLst>
              <a:ext uri="{FF2B5EF4-FFF2-40B4-BE49-F238E27FC236}">
                <a16:creationId xmlns:a16="http://schemas.microsoft.com/office/drawing/2014/main" id="{F3443904-90ED-46C4-8815-003BDDC1F846}"/>
              </a:ext>
            </a:extLst>
          </p:cNvPr>
          <p:cNvSpPr>
            <a:spLocks noGrp="1"/>
          </p:cNvSpPr>
          <p:nvPr>
            <p:ph idx="1"/>
          </p:nvPr>
        </p:nvSpPr>
        <p:spPr/>
        <p:txBody>
          <a:bodyPr/>
          <a:lstStyle/>
          <a:p>
            <a:r>
              <a:rPr lang="en-US" dirty="0"/>
              <a:t>Encourage learning about Latin America, the Caribbean, and Latino communities in Connecticut and the U.S.</a:t>
            </a:r>
          </a:p>
          <a:p>
            <a:r>
              <a:rPr lang="en-US" dirty="0"/>
              <a:t>Encourage student study abroad and faculty exchanges.</a:t>
            </a:r>
          </a:p>
          <a:p>
            <a:r>
              <a:rPr lang="en-US" dirty="0"/>
              <a:t>Reach out to the campus and broader Connecticut community to make clear that Latino/a/x students are welcome here</a:t>
            </a:r>
          </a:p>
          <a:p>
            <a:r>
              <a:rPr lang="en-US" dirty="0"/>
              <a:t>When founded, CCSU had about 250-300 Latino Students; today we have about 1,700</a:t>
            </a:r>
          </a:p>
          <a:p>
            <a:endParaRPr lang="en-US" dirty="0"/>
          </a:p>
        </p:txBody>
      </p:sp>
    </p:spTree>
    <p:extLst>
      <p:ext uri="{BB962C8B-B14F-4D97-AF65-F5344CB8AC3E}">
        <p14:creationId xmlns:p14="http://schemas.microsoft.com/office/powerpoint/2010/main" val="113249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CF2BC-0834-4FD5-BA97-3C0E26BA17E4}"/>
              </a:ext>
            </a:extLst>
          </p:cNvPr>
          <p:cNvSpPr>
            <a:spLocks noGrp="1"/>
          </p:cNvSpPr>
          <p:nvPr>
            <p:ph type="title"/>
          </p:nvPr>
        </p:nvSpPr>
        <p:spPr/>
        <p:txBody>
          <a:bodyPr/>
          <a:lstStyle/>
          <a:p>
            <a:r>
              <a:rPr lang="en-US" dirty="0"/>
              <a:t>Location</a:t>
            </a:r>
          </a:p>
        </p:txBody>
      </p:sp>
      <p:sp>
        <p:nvSpPr>
          <p:cNvPr id="3" name="Content Placeholder 2">
            <a:extLst>
              <a:ext uri="{FF2B5EF4-FFF2-40B4-BE49-F238E27FC236}">
                <a16:creationId xmlns:a16="http://schemas.microsoft.com/office/drawing/2014/main" id="{AAE63563-EB67-4405-8EF9-6BB21E2B5AD4}"/>
              </a:ext>
            </a:extLst>
          </p:cNvPr>
          <p:cNvSpPr>
            <a:spLocks noGrp="1"/>
          </p:cNvSpPr>
          <p:nvPr>
            <p:ph idx="1"/>
          </p:nvPr>
        </p:nvSpPr>
        <p:spPr/>
        <p:txBody>
          <a:bodyPr/>
          <a:lstStyle/>
          <a:p>
            <a:r>
              <a:rPr lang="en-US" dirty="0"/>
              <a:t>Initially in the Elihu Burritt Library</a:t>
            </a:r>
          </a:p>
          <a:p>
            <a:r>
              <a:rPr lang="en-US" dirty="0"/>
              <a:t>Today on the first floor of Willard-</a:t>
            </a:r>
            <a:r>
              <a:rPr lang="en-US" dirty="0" err="1"/>
              <a:t>Diloreto</a:t>
            </a:r>
            <a:r>
              <a:rPr lang="en-US" dirty="0"/>
              <a:t>, D 103</a:t>
            </a:r>
          </a:p>
          <a:p>
            <a:pPr lvl="1"/>
            <a:r>
              <a:rPr lang="en-US" dirty="0"/>
              <a:t>E-mail:  </a:t>
            </a:r>
            <a:r>
              <a:rPr lang="en-US" dirty="0">
                <a:hlinkClick r:id="rId2"/>
              </a:rPr>
              <a:t>lalcc@ccsu.edu</a:t>
            </a:r>
            <a:endParaRPr lang="en-US" dirty="0"/>
          </a:p>
          <a:p>
            <a:pPr lvl="1"/>
            <a:r>
              <a:rPr lang="en-US" dirty="0"/>
              <a:t>Campus phone:  860-832-0056</a:t>
            </a:r>
          </a:p>
          <a:p>
            <a:r>
              <a:rPr lang="en-US" dirty="0"/>
              <a:t>Currently functioning online due to pandemic</a:t>
            </a:r>
          </a:p>
          <a:p>
            <a:r>
              <a:rPr lang="en-US" dirty="0"/>
              <a:t>See our website:  </a:t>
            </a:r>
            <a:r>
              <a:rPr lang="en-US" u="sng" dirty="0">
                <a:hlinkClick r:id="rId3"/>
              </a:rPr>
              <a:t>http://lalcc.comm.ccsu.edu</a:t>
            </a:r>
            <a:endParaRPr lang="en-US" dirty="0"/>
          </a:p>
          <a:p>
            <a:r>
              <a:rPr lang="en-US" dirty="0"/>
              <a:t>Find us on Facebook:  </a:t>
            </a:r>
            <a:r>
              <a:rPr lang="en-US" u="sng" dirty="0">
                <a:hlinkClick r:id="rId4"/>
              </a:rPr>
              <a:t>https://www.facebook.com/lalccatccsu</a:t>
            </a:r>
            <a:endParaRPr lang="en-US" u="sng" dirty="0"/>
          </a:p>
          <a:p>
            <a:r>
              <a:rPr lang="en-US" dirty="0"/>
              <a:t>Find us on YouTube: </a:t>
            </a:r>
            <a:r>
              <a:rPr lang="en-US" u="sng" dirty="0"/>
              <a:t> </a:t>
            </a:r>
            <a:r>
              <a:rPr lang="en-US" u="sng" dirty="0">
                <a:solidFill>
                  <a:schemeClr val="accent1"/>
                </a:solidFill>
              </a:rPr>
              <a:t>https://www.youtube.com/channel/UCu3scvHnsOjXT94S2AzMTXQ</a:t>
            </a:r>
            <a:endParaRPr lang="en-US" dirty="0">
              <a:solidFill>
                <a:schemeClr val="accent1"/>
              </a:solidFill>
            </a:endParaRPr>
          </a:p>
          <a:p>
            <a:endParaRPr lang="en-US" dirty="0"/>
          </a:p>
        </p:txBody>
      </p:sp>
    </p:spTree>
    <p:extLst>
      <p:ext uri="{BB962C8B-B14F-4D97-AF65-F5344CB8AC3E}">
        <p14:creationId xmlns:p14="http://schemas.microsoft.com/office/powerpoint/2010/main" val="165724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DF573-4D73-4F40-BF40-00B9CBC305FA}"/>
              </a:ext>
            </a:extLst>
          </p:cNvPr>
          <p:cNvSpPr>
            <a:spLocks noGrp="1"/>
          </p:cNvSpPr>
          <p:nvPr>
            <p:ph type="title"/>
          </p:nvPr>
        </p:nvSpPr>
        <p:spPr/>
        <p:txBody>
          <a:bodyPr/>
          <a:lstStyle/>
          <a:p>
            <a:r>
              <a:rPr lang="en-US" dirty="0"/>
              <a:t>Highlight:  The “Roots of the Caribbean” Mural</a:t>
            </a:r>
          </a:p>
        </p:txBody>
      </p:sp>
      <p:pic>
        <p:nvPicPr>
          <p:cNvPr id="5" name="Content Placeholder 4" descr="A group of people posing for a photo&#10;&#10;Description automatically generated">
            <a:extLst>
              <a:ext uri="{FF2B5EF4-FFF2-40B4-BE49-F238E27FC236}">
                <a16:creationId xmlns:a16="http://schemas.microsoft.com/office/drawing/2014/main" id="{A7F93AFA-EE29-4F1F-A3C8-98750FDD5E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6155" y="1825625"/>
            <a:ext cx="8779690" cy="4351338"/>
          </a:xfrm>
        </p:spPr>
      </p:pic>
    </p:spTree>
    <p:extLst>
      <p:ext uri="{BB962C8B-B14F-4D97-AF65-F5344CB8AC3E}">
        <p14:creationId xmlns:p14="http://schemas.microsoft.com/office/powerpoint/2010/main" val="399836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5565C-BE6C-415A-953B-7015C469816E}"/>
              </a:ext>
            </a:extLst>
          </p:cNvPr>
          <p:cNvSpPr>
            <a:spLocks noGrp="1"/>
          </p:cNvSpPr>
          <p:nvPr>
            <p:ph type="title"/>
          </p:nvPr>
        </p:nvSpPr>
        <p:spPr/>
        <p:txBody>
          <a:bodyPr/>
          <a:lstStyle/>
          <a:p>
            <a:r>
              <a:rPr lang="en-US" dirty="0"/>
              <a:t>New Location:  Student Center Lobby</a:t>
            </a:r>
          </a:p>
        </p:txBody>
      </p:sp>
      <p:pic>
        <p:nvPicPr>
          <p:cNvPr id="5" name="Content Placeholder 4">
            <a:extLst>
              <a:ext uri="{FF2B5EF4-FFF2-40B4-BE49-F238E27FC236}">
                <a16:creationId xmlns:a16="http://schemas.microsoft.com/office/drawing/2014/main" id="{DDFAADB7-B179-4C87-8832-C65FDA1190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2591" y="1825625"/>
            <a:ext cx="7566818" cy="4351338"/>
          </a:xfrm>
        </p:spPr>
      </p:pic>
    </p:spTree>
    <p:extLst>
      <p:ext uri="{BB962C8B-B14F-4D97-AF65-F5344CB8AC3E}">
        <p14:creationId xmlns:p14="http://schemas.microsoft.com/office/powerpoint/2010/main" val="2203831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28453-3A1A-4710-A09B-5C857333E2AC}"/>
              </a:ext>
            </a:extLst>
          </p:cNvPr>
          <p:cNvSpPr>
            <a:spLocks noGrp="1"/>
          </p:cNvSpPr>
          <p:nvPr>
            <p:ph type="title"/>
          </p:nvPr>
        </p:nvSpPr>
        <p:spPr/>
        <p:txBody>
          <a:bodyPr/>
          <a:lstStyle/>
          <a:p>
            <a:r>
              <a:rPr lang="en-US" dirty="0"/>
              <a:t>Events Programming 2020-21:</a:t>
            </a:r>
          </a:p>
        </p:txBody>
      </p:sp>
      <p:sp>
        <p:nvSpPr>
          <p:cNvPr id="3" name="Content Placeholder 2">
            <a:extLst>
              <a:ext uri="{FF2B5EF4-FFF2-40B4-BE49-F238E27FC236}">
                <a16:creationId xmlns:a16="http://schemas.microsoft.com/office/drawing/2014/main" id="{1EA5D3E4-60BA-44B3-9872-273C677CB48E}"/>
              </a:ext>
            </a:extLst>
          </p:cNvPr>
          <p:cNvSpPr>
            <a:spLocks noGrp="1"/>
          </p:cNvSpPr>
          <p:nvPr>
            <p:ph idx="1"/>
          </p:nvPr>
        </p:nvSpPr>
        <p:spPr/>
        <p:txBody>
          <a:bodyPr>
            <a:normAutofit fontScale="92500" lnSpcReduction="10000"/>
          </a:bodyPr>
          <a:lstStyle/>
          <a:p>
            <a:r>
              <a:rPr lang="en-US" dirty="0"/>
              <a:t>Hispanic Heritage Month and Beyond</a:t>
            </a:r>
          </a:p>
          <a:p>
            <a:pPr lvl="1"/>
            <a:r>
              <a:rPr lang="en-US" dirty="0"/>
              <a:t>Panel on Conditions of Latinos in Connecticut and the U.S. with CCSU Latino and Puerto Rican Studies Faculty</a:t>
            </a:r>
          </a:p>
          <a:p>
            <a:pPr lvl="1"/>
            <a:r>
              <a:rPr lang="en-US" dirty="0"/>
              <a:t>Guest Lecture, Dr. Antonio Curet, National Museum of the American Indian on the archaeology of Puerto Rico</a:t>
            </a:r>
          </a:p>
          <a:p>
            <a:pPr lvl="1"/>
            <a:r>
              <a:rPr lang="en-US" dirty="0"/>
              <a:t>Panel on Latinos and Politics with Latino members of the Connecticut General Assembly</a:t>
            </a:r>
          </a:p>
          <a:p>
            <a:pPr lvl="1"/>
            <a:r>
              <a:rPr lang="en-US" dirty="0"/>
              <a:t>Guest lecture in honor of Dr. Dr. Rudolfo Anaya with Dr Juan Armando Rojas and Dr. </a:t>
            </a:r>
            <a:r>
              <a:rPr lang="es-PR" dirty="0">
                <a:effectLst/>
                <a:latin typeface="Times New Roman" panose="02020603050405020304" pitchFamily="18" charset="0"/>
                <a:ea typeface="Times New Roman" panose="02020603050405020304" pitchFamily="18" charset="0"/>
              </a:rPr>
              <a:t>Rossy Lima de Padilla</a:t>
            </a:r>
          </a:p>
          <a:p>
            <a:pPr lvl="1"/>
            <a:r>
              <a:rPr lang="es-PR" dirty="0">
                <a:latin typeface="Times New Roman" panose="02020603050405020304" pitchFamily="18" charset="0"/>
              </a:rPr>
              <a:t>Virtual Day of </a:t>
            </a:r>
            <a:r>
              <a:rPr lang="es-PR" dirty="0" err="1">
                <a:latin typeface="Times New Roman" panose="02020603050405020304" pitchFamily="18" charset="0"/>
              </a:rPr>
              <a:t>the</a:t>
            </a:r>
            <a:r>
              <a:rPr lang="es-PR" dirty="0">
                <a:latin typeface="Times New Roman" panose="02020603050405020304" pitchFamily="18" charset="0"/>
              </a:rPr>
              <a:t> </a:t>
            </a:r>
            <a:r>
              <a:rPr lang="es-PR" dirty="0" err="1">
                <a:latin typeface="Times New Roman" panose="02020603050405020304" pitchFamily="18" charset="0"/>
              </a:rPr>
              <a:t>Dead</a:t>
            </a:r>
            <a:r>
              <a:rPr lang="es-PR" dirty="0">
                <a:latin typeface="Times New Roman" panose="02020603050405020304" pitchFamily="18" charset="0"/>
              </a:rPr>
              <a:t> </a:t>
            </a:r>
            <a:r>
              <a:rPr lang="es-PR" dirty="0" err="1">
                <a:latin typeface="Times New Roman" panose="02020603050405020304" pitchFamily="18" charset="0"/>
              </a:rPr>
              <a:t>on</a:t>
            </a:r>
            <a:r>
              <a:rPr lang="es-PR" dirty="0">
                <a:latin typeface="Times New Roman" panose="02020603050405020304" pitchFamily="18" charset="0"/>
              </a:rPr>
              <a:t> Facebook</a:t>
            </a:r>
          </a:p>
          <a:p>
            <a:pPr lvl="1"/>
            <a:r>
              <a:rPr lang="es-PR" dirty="0" err="1">
                <a:latin typeface="Times New Roman" panose="02020603050405020304" pitchFamily="18" charset="0"/>
              </a:rPr>
              <a:t>Guest</a:t>
            </a:r>
            <a:r>
              <a:rPr lang="es-PR" dirty="0">
                <a:latin typeface="Times New Roman" panose="02020603050405020304" pitchFamily="18" charset="0"/>
              </a:rPr>
              <a:t> </a:t>
            </a:r>
            <a:r>
              <a:rPr lang="es-PR" dirty="0" err="1">
                <a:latin typeface="Times New Roman" panose="02020603050405020304" pitchFamily="18" charset="0"/>
              </a:rPr>
              <a:t>Lecture</a:t>
            </a:r>
            <a:r>
              <a:rPr lang="es-PR" dirty="0">
                <a:latin typeface="Times New Roman" panose="02020603050405020304" pitchFamily="18" charset="0"/>
              </a:rPr>
              <a:t>: </a:t>
            </a:r>
            <a:r>
              <a:rPr lang="es-PR" dirty="0" err="1">
                <a:latin typeface="Times New Roman" panose="02020603050405020304" pitchFamily="18" charset="0"/>
              </a:rPr>
              <a:t>Transnational</a:t>
            </a:r>
            <a:r>
              <a:rPr lang="es-PR" dirty="0">
                <a:latin typeface="Times New Roman" panose="02020603050405020304" pitchFamily="18" charset="0"/>
              </a:rPr>
              <a:t>, </a:t>
            </a:r>
            <a:r>
              <a:rPr lang="es-PR" dirty="0" err="1">
                <a:latin typeface="Times New Roman" panose="02020603050405020304" pitchFamily="18" charset="0"/>
              </a:rPr>
              <a:t>Transgender</a:t>
            </a:r>
            <a:r>
              <a:rPr lang="es-PR" dirty="0">
                <a:latin typeface="Times New Roman" panose="02020603050405020304" pitchFamily="18" charset="0"/>
              </a:rPr>
              <a:t>, </a:t>
            </a:r>
            <a:r>
              <a:rPr lang="es-PR" dirty="0" err="1">
                <a:latin typeface="Times New Roman" panose="02020603050405020304" pitchFamily="18" charset="0"/>
              </a:rPr>
              <a:t>Transformative</a:t>
            </a:r>
            <a:r>
              <a:rPr lang="es-PR" dirty="0">
                <a:latin typeface="Times New Roman" panose="02020603050405020304" pitchFamily="18" charset="0"/>
              </a:rPr>
              <a:t>: </a:t>
            </a:r>
            <a:r>
              <a:rPr lang="es-PR" dirty="0" err="1">
                <a:latin typeface="Times New Roman" panose="02020603050405020304" pitchFamily="18" charset="0"/>
              </a:rPr>
              <a:t>The</a:t>
            </a:r>
            <a:r>
              <a:rPr lang="es-PR" dirty="0">
                <a:latin typeface="Times New Roman" panose="02020603050405020304" pitchFamily="18" charset="0"/>
              </a:rPr>
              <a:t> </a:t>
            </a:r>
            <a:r>
              <a:rPr lang="es-PR" dirty="0" err="1">
                <a:latin typeface="Times New Roman" panose="02020603050405020304" pitchFamily="18" charset="0"/>
              </a:rPr>
              <a:t>Stories</a:t>
            </a:r>
            <a:r>
              <a:rPr lang="es-PR" dirty="0">
                <a:latin typeface="Times New Roman" panose="02020603050405020304" pitchFamily="18" charset="0"/>
              </a:rPr>
              <a:t> of Adela Vázquez" </a:t>
            </a:r>
            <a:r>
              <a:rPr lang="es-PR" dirty="0" err="1">
                <a:latin typeface="Times New Roman" panose="02020603050405020304" pitchFamily="18" charset="0"/>
              </a:rPr>
              <a:t>with</a:t>
            </a:r>
            <a:r>
              <a:rPr lang="es-PR" dirty="0">
                <a:latin typeface="Times New Roman" panose="02020603050405020304" pitchFamily="18" charset="0"/>
              </a:rPr>
              <a:t> Dr. Juana Maria Rodriguez</a:t>
            </a:r>
          </a:p>
          <a:p>
            <a:pPr lvl="1"/>
            <a:r>
              <a:rPr lang="es-PR" dirty="0">
                <a:latin typeface="Times New Roman" panose="02020603050405020304" pitchFamily="18" charset="0"/>
              </a:rPr>
              <a:t>Film </a:t>
            </a:r>
            <a:r>
              <a:rPr lang="es-PR" dirty="0" err="1">
                <a:latin typeface="Times New Roman" panose="02020603050405020304" pitchFamily="18" charset="0"/>
              </a:rPr>
              <a:t>Showing</a:t>
            </a:r>
            <a:r>
              <a:rPr lang="es-PR" dirty="0">
                <a:latin typeface="Times New Roman" panose="02020603050405020304" pitchFamily="18" charset="0"/>
              </a:rPr>
              <a:t> and </a:t>
            </a:r>
            <a:r>
              <a:rPr lang="es-PR" dirty="0" err="1">
                <a:latin typeface="Times New Roman" panose="02020603050405020304" pitchFamily="18" charset="0"/>
              </a:rPr>
              <a:t>Discussion</a:t>
            </a:r>
            <a:r>
              <a:rPr lang="es-PR" dirty="0">
                <a:latin typeface="Times New Roman" panose="02020603050405020304" pitchFamily="18" charset="0"/>
              </a:rPr>
              <a:t> of PBS Series Black in Latin </a:t>
            </a:r>
            <a:r>
              <a:rPr lang="es-PR" dirty="0" err="1">
                <a:latin typeface="Times New Roman" panose="02020603050405020304" pitchFamily="18" charset="0"/>
              </a:rPr>
              <a:t>America</a:t>
            </a:r>
            <a:r>
              <a:rPr lang="es-PR" dirty="0">
                <a:latin typeface="Times New Roman" panose="02020603050405020304" pitchFamily="18" charset="0"/>
              </a:rPr>
              <a:t> </a:t>
            </a:r>
            <a:r>
              <a:rPr lang="es-PR" dirty="0" err="1">
                <a:latin typeface="Times New Roman" panose="02020603050405020304" pitchFamily="18" charset="0"/>
              </a:rPr>
              <a:t>documentary</a:t>
            </a:r>
            <a:r>
              <a:rPr lang="es-PR" dirty="0">
                <a:latin typeface="Times New Roman" panose="02020603050405020304" pitchFamily="18" charset="0"/>
              </a:rPr>
              <a:t> </a:t>
            </a:r>
            <a:r>
              <a:rPr lang="es-PR" dirty="0" err="1">
                <a:latin typeface="Times New Roman" panose="02020603050405020304" pitchFamily="18" charset="0"/>
              </a:rPr>
              <a:t>Haiti</a:t>
            </a:r>
            <a:r>
              <a:rPr lang="es-PR" dirty="0">
                <a:latin typeface="Times New Roman" panose="02020603050405020304" pitchFamily="18" charset="0"/>
              </a:rPr>
              <a:t> and Puerto Rico—</a:t>
            </a:r>
            <a:r>
              <a:rPr lang="es-PR" dirty="0" err="1">
                <a:latin typeface="Times New Roman" panose="02020603050405020304" pitchFamily="18" charset="0"/>
              </a:rPr>
              <a:t>co-sponsored</a:t>
            </a:r>
            <a:r>
              <a:rPr lang="es-PR" dirty="0">
                <a:latin typeface="Times New Roman" panose="02020603050405020304" pitchFamily="18" charset="0"/>
              </a:rPr>
              <a:t> </a:t>
            </a:r>
            <a:r>
              <a:rPr lang="es-PR" dirty="0" err="1">
                <a:latin typeface="Times New Roman" panose="02020603050405020304" pitchFamily="18" charset="0"/>
              </a:rPr>
              <a:t>with</a:t>
            </a:r>
            <a:r>
              <a:rPr lang="es-PR" dirty="0">
                <a:latin typeface="Times New Roman" panose="02020603050405020304" pitchFamily="18" charset="0"/>
              </a:rPr>
              <a:t> </a:t>
            </a:r>
            <a:r>
              <a:rPr lang="es-PR" dirty="0" err="1">
                <a:latin typeface="Times New Roman" panose="02020603050405020304" pitchFamily="18" charset="0"/>
              </a:rPr>
              <a:t>the</a:t>
            </a:r>
            <a:r>
              <a:rPr lang="es-PR" dirty="0">
                <a:latin typeface="Times New Roman" panose="02020603050405020304" pitchFamily="18" charset="0"/>
              </a:rPr>
              <a:t> Africana Center</a:t>
            </a:r>
          </a:p>
          <a:p>
            <a:pPr lvl="1"/>
            <a:endParaRPr lang="en-US" dirty="0"/>
          </a:p>
        </p:txBody>
      </p:sp>
    </p:spTree>
    <p:extLst>
      <p:ext uri="{BB962C8B-B14F-4D97-AF65-F5344CB8AC3E}">
        <p14:creationId xmlns:p14="http://schemas.microsoft.com/office/powerpoint/2010/main" val="411864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FCB57-D873-49C1-B54A-BFBB93F1E240}"/>
              </a:ext>
            </a:extLst>
          </p:cNvPr>
          <p:cNvSpPr>
            <a:spLocks noGrp="1"/>
          </p:cNvSpPr>
          <p:nvPr>
            <p:ph type="title"/>
          </p:nvPr>
        </p:nvSpPr>
        <p:spPr/>
        <p:txBody>
          <a:bodyPr/>
          <a:lstStyle/>
          <a:p>
            <a:r>
              <a:rPr lang="en-US" dirty="0"/>
              <a:t>Ongoing Programming</a:t>
            </a:r>
          </a:p>
        </p:txBody>
      </p:sp>
      <p:sp>
        <p:nvSpPr>
          <p:cNvPr id="3" name="Content Placeholder 2">
            <a:extLst>
              <a:ext uri="{FF2B5EF4-FFF2-40B4-BE49-F238E27FC236}">
                <a16:creationId xmlns:a16="http://schemas.microsoft.com/office/drawing/2014/main" id="{984C75E1-7D04-4653-BECA-D4196FAF5CB4}"/>
              </a:ext>
            </a:extLst>
          </p:cNvPr>
          <p:cNvSpPr>
            <a:spLocks noGrp="1"/>
          </p:cNvSpPr>
          <p:nvPr>
            <p:ph idx="1"/>
          </p:nvPr>
        </p:nvSpPr>
        <p:spPr/>
        <p:txBody>
          <a:bodyPr>
            <a:normAutofit lnSpcReduction="10000"/>
          </a:bodyPr>
          <a:lstStyle/>
          <a:p>
            <a:r>
              <a:rPr lang="en-US" dirty="0"/>
              <a:t>Mentoring Mondays:  3:00 pm on Teams—Introduce students to key</a:t>
            </a:r>
          </a:p>
          <a:p>
            <a:pPr marL="457200" lvl="1" indent="0">
              <a:buNone/>
            </a:pPr>
            <a:r>
              <a:rPr lang="en-US" dirty="0"/>
              <a:t> programs and processes on campus (so far:  Financial Literacy, Scholarships, Advising) Watch for a schedule for spring 2021</a:t>
            </a:r>
          </a:p>
          <a:p>
            <a:r>
              <a:rPr lang="en-US" dirty="0"/>
              <a:t>Talking Tuesdays: Spanish and/or Portuguese conversation groups </a:t>
            </a:r>
          </a:p>
          <a:p>
            <a:pPr lvl="1"/>
            <a:r>
              <a:rPr lang="en-US" dirty="0"/>
              <a:t>12:15-1:30 on Teams</a:t>
            </a:r>
          </a:p>
          <a:p>
            <a:r>
              <a:rPr lang="en-US" dirty="0"/>
              <a:t>Working Groups for Faculty and Students</a:t>
            </a:r>
          </a:p>
          <a:p>
            <a:pPr lvl="1"/>
            <a:r>
              <a:rPr lang="en-US" dirty="0"/>
              <a:t>Writing Group for Faculty—watch for an e-mail from Dr. Silvia Corbera</a:t>
            </a:r>
          </a:p>
          <a:p>
            <a:pPr lvl="1"/>
            <a:r>
              <a:rPr lang="en-US" dirty="0"/>
              <a:t>Writing Groups for Grad Students and Undergrads working on M.A./M.S. or Senior theses—coming Spring 2021</a:t>
            </a:r>
          </a:p>
          <a:p>
            <a:r>
              <a:rPr lang="en-US" dirty="0"/>
              <a:t>Co-sponsored with the Women’s Center—</a:t>
            </a:r>
          </a:p>
          <a:p>
            <a:pPr lvl="1"/>
            <a:r>
              <a:rPr lang="en-US" dirty="0"/>
              <a:t>Latina Leadership Development Group:  Wednesdays at 3:00 pm.</a:t>
            </a:r>
          </a:p>
          <a:p>
            <a:endParaRPr lang="en-US" dirty="0"/>
          </a:p>
        </p:txBody>
      </p:sp>
    </p:spTree>
    <p:extLst>
      <p:ext uri="{BB962C8B-B14F-4D97-AF65-F5344CB8AC3E}">
        <p14:creationId xmlns:p14="http://schemas.microsoft.com/office/powerpoint/2010/main" val="31473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TotalTime>
  <Words>763</Words>
  <Application>Microsoft Office PowerPoint</Application>
  <PresentationFormat>Widescreen</PresentationFormat>
  <Paragraphs>74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Goudy Old Style</vt:lpstr>
      <vt:lpstr>Times New Roman</vt:lpstr>
      <vt:lpstr>Office Theme</vt:lpstr>
      <vt:lpstr>PowerPoint Presentation</vt:lpstr>
      <vt:lpstr>Mission Statement</vt:lpstr>
      <vt:lpstr>History</vt:lpstr>
      <vt:lpstr>Goals Since the Beginning</vt:lpstr>
      <vt:lpstr>Location</vt:lpstr>
      <vt:lpstr>Highlight:  The “Roots of the Caribbean” Mural</vt:lpstr>
      <vt:lpstr>New Location:  Student Center Lobby</vt:lpstr>
      <vt:lpstr>Events Programming 2020-21:</vt:lpstr>
      <vt:lpstr>Ongoing Programming</vt:lpstr>
      <vt:lpstr>Computer lab </vt:lpstr>
      <vt:lpstr>….Next Semester</vt:lpstr>
      <vt:lpstr>Next Fall</vt:lpstr>
      <vt:lpstr>Staff</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Ann Mahony</dc:creator>
  <cp:lastModifiedBy>Mary Ann Mahony</cp:lastModifiedBy>
  <cp:revision>10</cp:revision>
  <dcterms:created xsi:type="dcterms:W3CDTF">2020-11-16T19:09:53Z</dcterms:created>
  <dcterms:modified xsi:type="dcterms:W3CDTF">2020-11-30T20:03:17Z</dcterms:modified>
</cp:coreProperties>
</file>