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64" r:id="rId4"/>
    <p:sldId id="257" r:id="rId5"/>
    <p:sldId id="258" r:id="rId6"/>
    <p:sldId id="262" r:id="rId7"/>
    <p:sldId id="263" r:id="rId8"/>
    <p:sldId id="259" r:id="rId9"/>
    <p:sldId id="260" r:id="rId10"/>
    <p:sldId id="265" r:id="rId11"/>
    <p:sldId id="266" r:id="rId12"/>
    <p:sldId id="267" r:id="rId13"/>
    <p:sldId id="268" r:id="rId14"/>
    <p:sldId id="292" r:id="rId15"/>
    <p:sldId id="269" r:id="rId16"/>
    <p:sldId id="271" r:id="rId17"/>
    <p:sldId id="272" r:id="rId18"/>
    <p:sldId id="278" r:id="rId19"/>
    <p:sldId id="279" r:id="rId20"/>
    <p:sldId id="274" r:id="rId21"/>
    <p:sldId id="275" r:id="rId22"/>
    <p:sldId id="276" r:id="rId23"/>
    <p:sldId id="277" r:id="rId24"/>
    <p:sldId id="280" r:id="rId25"/>
    <p:sldId id="283" r:id="rId26"/>
    <p:sldId id="281" r:id="rId27"/>
    <p:sldId id="282" r:id="rId28"/>
    <p:sldId id="289" r:id="rId29"/>
    <p:sldId id="270" r:id="rId30"/>
    <p:sldId id="290" r:id="rId31"/>
    <p:sldId id="284" r:id="rId32"/>
    <p:sldId id="285" r:id="rId33"/>
    <p:sldId id="287" r:id="rId34"/>
    <p:sldId id="286"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7" autoAdjust="0"/>
  </p:normalViewPr>
  <p:slideViewPr>
    <p:cSldViewPr>
      <p:cViewPr>
        <p:scale>
          <a:sx n="100" d="100"/>
          <a:sy n="100" d="100"/>
        </p:scale>
        <p:origin x="-30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Sheet1!$A$1:$A$3</c:f>
              <c:strCache>
                <c:ptCount val="1"/>
                <c:pt idx="0">
                  <c:v>2006-2007 2007-2008 2008-2009</c:v>
                </c:pt>
              </c:strCache>
            </c:strRef>
          </c:tx>
          <c:spPr>
            <a:ln>
              <a:solidFill>
                <a:srgbClr val="FF0000"/>
              </a:solidFill>
            </a:ln>
          </c:spPr>
          <c:marker>
            <c:spPr>
              <a:solidFill>
                <a:srgbClr val="FF0000"/>
              </a:solidFill>
              <a:ln>
                <a:solidFill>
                  <a:srgbClr val="FF0000"/>
                </a:solidFill>
              </a:ln>
            </c:spPr>
          </c:marker>
          <c:trendline>
            <c:trendlineType val="linear"/>
          </c:trendline>
          <c:cat>
            <c:strRef>
              <c:f>Sheet1!$A$1:$A$3</c:f>
              <c:strCache>
                <c:ptCount val="3"/>
                <c:pt idx="0">
                  <c:v>2006-2007</c:v>
                </c:pt>
                <c:pt idx="1">
                  <c:v>2007-2008</c:v>
                </c:pt>
                <c:pt idx="2">
                  <c:v>2008-2009</c:v>
                </c:pt>
              </c:strCache>
            </c:strRef>
          </c:cat>
          <c:val>
            <c:numRef>
              <c:f>Sheet1!$B$1:$B$3</c:f>
              <c:numCache>
                <c:formatCode>General</c:formatCode>
                <c:ptCount val="3"/>
                <c:pt idx="0">
                  <c:v>3809</c:v>
                </c:pt>
                <c:pt idx="1">
                  <c:v>3911</c:v>
                </c:pt>
                <c:pt idx="2">
                  <c:v>3999</c:v>
                </c:pt>
              </c:numCache>
            </c:numRef>
          </c:val>
        </c:ser>
        <c:ser>
          <c:idx val="1"/>
          <c:order val="1"/>
          <c:tx>
            <c:strRef>
              <c:f>Sheet1!$A$1:$A$3</c:f>
              <c:strCache>
                <c:ptCount val="1"/>
                <c:pt idx="0">
                  <c:v>2006-2007 2007-2008 2008-2009</c:v>
                </c:pt>
              </c:strCache>
            </c:strRef>
          </c:tx>
          <c:spPr>
            <a:ln>
              <a:solidFill>
                <a:schemeClr val="accent1">
                  <a:lumMod val="50000"/>
                </a:schemeClr>
              </a:solidFill>
            </a:ln>
          </c:spPr>
          <c:marker>
            <c:spPr>
              <a:solidFill>
                <a:schemeClr val="accent1"/>
              </a:solidFill>
              <a:ln>
                <a:solidFill>
                  <a:srgbClr val="4F81BD">
                    <a:lumMod val="50000"/>
                  </a:srgbClr>
                </a:solidFill>
              </a:ln>
            </c:spPr>
          </c:marker>
          <c:cat>
            <c:strRef>
              <c:f>Sheet1!$A$1:$A$3</c:f>
              <c:strCache>
                <c:ptCount val="3"/>
                <c:pt idx="0">
                  <c:v>2006-2007</c:v>
                </c:pt>
                <c:pt idx="1">
                  <c:v>2007-2008</c:v>
                </c:pt>
                <c:pt idx="2">
                  <c:v>2008-2009</c:v>
                </c:pt>
              </c:strCache>
            </c:strRef>
          </c:cat>
          <c:val>
            <c:numRef>
              <c:f>Sheet1!$C$1:$C$3</c:f>
              <c:numCache>
                <c:formatCode>General</c:formatCode>
                <c:ptCount val="3"/>
                <c:pt idx="0">
                  <c:v>10009</c:v>
                </c:pt>
                <c:pt idx="1">
                  <c:v>10641</c:v>
                </c:pt>
                <c:pt idx="2">
                  <c:v>11622</c:v>
                </c:pt>
              </c:numCache>
            </c:numRef>
          </c:val>
        </c:ser>
        <c:marker val="1"/>
        <c:axId val="116178304"/>
        <c:axId val="116184576"/>
      </c:lineChart>
      <c:catAx>
        <c:axId val="116178304"/>
        <c:scaling>
          <c:orientation val="minMax"/>
        </c:scaling>
        <c:axPos val="b"/>
        <c:tickLblPos val="nextTo"/>
        <c:crossAx val="116184576"/>
        <c:crosses val="autoZero"/>
        <c:auto val="1"/>
        <c:lblAlgn val="ctr"/>
        <c:lblOffset val="100"/>
      </c:catAx>
      <c:valAx>
        <c:axId val="116184576"/>
        <c:scaling>
          <c:orientation val="minMax"/>
        </c:scaling>
        <c:axPos val="l"/>
        <c:majorGridlines/>
        <c:numFmt formatCode="General" sourceLinked="1"/>
        <c:tickLblPos val="nextTo"/>
        <c:crossAx val="116178304"/>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DF33B8E-5D8A-4D32-9B9C-8DDF9C4470F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F33B8E-5D8A-4D32-9B9C-8DDF9C4470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F33B8E-5D8A-4D32-9B9C-8DDF9C4470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F33B8E-5D8A-4D32-9B9C-8DDF9C4470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F33B8E-5D8A-4D32-9B9C-8DDF9C4470F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F33B8E-5D8A-4D32-9B9C-8DDF9C4470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DF33B8E-5D8A-4D32-9B9C-8DDF9C4470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DF33B8E-5D8A-4D32-9B9C-8DDF9C4470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DF33B8E-5D8A-4D32-9B9C-8DDF9C4470F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F33B8E-5D8A-4D32-9B9C-8DDF9C4470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4E4D5DF-D266-4539-9EC9-25B11A8AAE83}" type="datetimeFigureOut">
              <a:rPr lang="en-US" smtClean="0"/>
              <a:pPr/>
              <a:t>10/13/2011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F33B8E-5D8A-4D32-9B9C-8DDF9C4470F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4E4D5DF-D266-4539-9EC9-25B11A8AAE83}" type="datetimeFigureOut">
              <a:rPr lang="en-US" smtClean="0"/>
              <a:pPr/>
              <a:t>10/13/2011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DF33B8E-5D8A-4D32-9B9C-8DDF9C4470F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usatoday.com/sports/college/ncaa-finances.htm"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changemag.org/Archives/Back%20Issues/2011/January-February%202011/game-change-full.htm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362200"/>
            <a:ext cx="7696200" cy="1371600"/>
          </a:xfrm>
        </p:spPr>
        <p:txBody>
          <a:bodyPr>
            <a:normAutofit fontScale="90000"/>
          </a:bodyPr>
          <a:lstStyle/>
          <a:p>
            <a:pPr algn="ctr"/>
            <a:r>
              <a:rPr lang="en-US" b="1" dirty="0" smtClean="0"/>
              <a:t>A Report to the UPBC </a:t>
            </a:r>
            <a:r>
              <a:rPr lang="en-US" b="1" smtClean="0"/>
              <a:t>Concerning CCSU’s </a:t>
            </a:r>
            <a:r>
              <a:rPr lang="en-US" b="1" dirty="0" smtClean="0"/>
              <a:t>Athletic Program</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476488" cy="1143000"/>
          </a:xfrm>
        </p:spPr>
        <p:txBody>
          <a:bodyPr>
            <a:normAutofit fontScale="90000"/>
          </a:bodyPr>
          <a:lstStyle/>
          <a:p>
            <a:r>
              <a:rPr lang="en-US" dirty="0" smtClean="0"/>
              <a:t>Note: Testing the Claims made in 1991</a:t>
            </a:r>
            <a:endParaRPr lang="en-US" dirty="0"/>
          </a:p>
        </p:txBody>
      </p:sp>
      <p:sp>
        <p:nvSpPr>
          <p:cNvPr id="3" name="TextBox 2"/>
          <p:cNvSpPr txBox="1"/>
          <p:nvPr/>
        </p:nvSpPr>
        <p:spPr>
          <a:xfrm>
            <a:off x="1371600" y="1676400"/>
            <a:ext cx="6858000" cy="4524315"/>
          </a:xfrm>
          <a:prstGeom prst="rect">
            <a:avLst/>
          </a:prstGeom>
          <a:noFill/>
        </p:spPr>
        <p:txBody>
          <a:bodyPr wrap="square" rtlCol="0">
            <a:spAutoFit/>
          </a:bodyPr>
          <a:lstStyle/>
          <a:p>
            <a:r>
              <a:rPr lang="en-US" dirty="0" smtClean="0"/>
              <a:t>In order to compare the statements made by President Shumaker in 1991 and the policies of the </a:t>
            </a:r>
            <a:r>
              <a:rPr lang="en-US" dirty="0" err="1" smtClean="0"/>
              <a:t>BoT</a:t>
            </a:r>
            <a:r>
              <a:rPr lang="en-US" dirty="0" smtClean="0"/>
              <a:t>, I emailed and talked to people at the CSUS in order to get the financial reports for all campuses via guidelines 6 and 7 as well as the financial reports of the Chancellor to the </a:t>
            </a:r>
            <a:r>
              <a:rPr lang="en-US" dirty="0" err="1" smtClean="0"/>
              <a:t>BoT</a:t>
            </a:r>
            <a:r>
              <a:rPr lang="en-US" dirty="0" smtClean="0"/>
              <a:t> via guideline 21. To date, I have received nothing.</a:t>
            </a:r>
          </a:p>
          <a:p>
            <a:endParaRPr lang="en-US" dirty="0" smtClean="0"/>
          </a:p>
          <a:p>
            <a:r>
              <a:rPr lang="en-US" dirty="0" smtClean="0"/>
              <a:t>For this presentation, it would have been interesting to chart the year by year expenditures of Eastern and Western (with their Division III programs) against SCSU (Division II) and against CCSU (Division I + FCS) since it would have directly addressed claim (b) made in 1991 by President Shumaker; but it turns out that CCSU has been reporting their revenue/expense data to the NCAA every year.  In addition, the NCAA also periodically compiles excellent and available reports concerning average expenditures in all Divisions. Therefore, t</a:t>
            </a:r>
            <a:r>
              <a:rPr lang="en-US" b="1" dirty="0" smtClean="0"/>
              <a:t>he majority of the financial data presented is the same financial data given to the NCAA.</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248400" cy="1143000"/>
          </a:xfrm>
        </p:spPr>
        <p:txBody>
          <a:bodyPr>
            <a:normAutofit fontScale="90000"/>
          </a:bodyPr>
          <a:lstStyle/>
          <a:p>
            <a:r>
              <a:rPr lang="en-US" dirty="0" smtClean="0"/>
              <a:t>Looking at 1991 Premise (b)</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733800" y="1752600"/>
            <a:ext cx="5197077" cy="4397144"/>
          </a:xfrm>
          <a:prstGeom prst="rect">
            <a:avLst/>
          </a:prstGeom>
          <a:noFill/>
          <a:ln w="9525">
            <a:noFill/>
            <a:miter lim="800000"/>
            <a:headEnd/>
            <a:tailEnd/>
          </a:ln>
        </p:spPr>
      </p:pic>
      <p:sp>
        <p:nvSpPr>
          <p:cNvPr id="4" name="Rectangle 3"/>
          <p:cNvSpPr/>
          <p:nvPr/>
        </p:nvSpPr>
        <p:spPr>
          <a:xfrm>
            <a:off x="3962400" y="6324600"/>
            <a:ext cx="4953000" cy="276999"/>
          </a:xfrm>
          <a:prstGeom prst="rect">
            <a:avLst/>
          </a:prstGeom>
        </p:spPr>
        <p:txBody>
          <a:bodyPr wrap="square">
            <a:spAutoFit/>
          </a:bodyPr>
          <a:lstStyle/>
          <a:p>
            <a:r>
              <a:rPr lang="en-US" sz="1200" dirty="0" smtClean="0"/>
              <a:t>Source: http://fs.ncaa.org/Docs/library/research/i_ii_rev_exp/1990/index.html</a:t>
            </a:r>
            <a:endParaRPr lang="en-US" sz="1200" dirty="0"/>
          </a:p>
        </p:txBody>
      </p:sp>
      <p:sp>
        <p:nvSpPr>
          <p:cNvPr id="5" name="Rectangle 4"/>
          <p:cNvSpPr/>
          <p:nvPr/>
        </p:nvSpPr>
        <p:spPr>
          <a:xfrm>
            <a:off x="152400" y="1905000"/>
            <a:ext cx="3733800" cy="4247317"/>
          </a:xfrm>
          <a:prstGeom prst="rect">
            <a:avLst/>
          </a:prstGeom>
        </p:spPr>
        <p:txBody>
          <a:bodyPr wrap="square">
            <a:spAutoFit/>
          </a:bodyPr>
          <a:lstStyle/>
          <a:p>
            <a:r>
              <a:rPr lang="en-US" b="1" dirty="0" smtClean="0"/>
              <a:t>1991 Resolution States:</a:t>
            </a:r>
          </a:p>
          <a:p>
            <a:endParaRPr lang="en-US" b="1" dirty="0" smtClean="0"/>
          </a:p>
          <a:p>
            <a:r>
              <a:rPr lang="en-US" b="1" dirty="0" smtClean="0"/>
              <a:t>“b. Programmatic operational costs between comparable</a:t>
            </a:r>
          </a:p>
          <a:p>
            <a:r>
              <a:rPr lang="en-US" b="1" dirty="0" smtClean="0"/>
              <a:t>Division I and Division III athletics programs are minimal at Central;”</a:t>
            </a:r>
          </a:p>
          <a:p>
            <a:endParaRPr lang="en-US" dirty="0" smtClean="0"/>
          </a:p>
          <a:p>
            <a:r>
              <a:rPr lang="en-US" dirty="0" smtClean="0"/>
              <a:t>Even the Earliest of NCAA reports show disparity between operational costs. (Later the report will show that these differences in operational costs have magnified and have become a major concern at all levels of intercollegiate athletics.)</a:t>
            </a:r>
          </a:p>
        </p:txBody>
      </p:sp>
      <p:sp>
        <p:nvSpPr>
          <p:cNvPr id="6" name="Rectangle 5"/>
          <p:cNvSpPr/>
          <p:nvPr/>
        </p:nvSpPr>
        <p:spPr>
          <a:xfrm>
            <a:off x="3886200" y="2971800"/>
            <a:ext cx="4953000" cy="4572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86200" y="3810000"/>
            <a:ext cx="4953000" cy="4572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4724400"/>
            <a:ext cx="4953000" cy="4572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77200" cy="1021080"/>
          </a:xfrm>
        </p:spPr>
        <p:txBody>
          <a:bodyPr>
            <a:normAutofit fontScale="90000"/>
          </a:bodyPr>
          <a:lstStyle/>
          <a:p>
            <a:r>
              <a:rPr lang="en-US" dirty="0" smtClean="0"/>
              <a:t>Looking at 1991-- a part of premise (c)</a:t>
            </a:r>
            <a:endParaRPr lang="en-US" dirty="0"/>
          </a:p>
        </p:txBody>
      </p:sp>
      <p:sp>
        <p:nvSpPr>
          <p:cNvPr id="3" name="Rectangle 2"/>
          <p:cNvSpPr/>
          <p:nvPr/>
        </p:nvSpPr>
        <p:spPr>
          <a:xfrm>
            <a:off x="0" y="1371600"/>
            <a:ext cx="3657600" cy="5293757"/>
          </a:xfrm>
          <a:prstGeom prst="rect">
            <a:avLst/>
          </a:prstGeom>
        </p:spPr>
        <p:txBody>
          <a:bodyPr wrap="square">
            <a:spAutoFit/>
          </a:bodyPr>
          <a:lstStyle/>
          <a:p>
            <a:r>
              <a:rPr lang="en-US" sz="1600" b="1" dirty="0" smtClean="0"/>
              <a:t>1991 Resolution States:</a:t>
            </a:r>
          </a:p>
          <a:p>
            <a:endParaRPr lang="en-US" sz="1600" dirty="0" smtClean="0"/>
          </a:p>
          <a:p>
            <a:r>
              <a:rPr lang="en-US" sz="1600" dirty="0" smtClean="0"/>
              <a:t>“c. The real difference between Divisions I and III for Central is the cost of athletic grants-in-aid and </a:t>
            </a:r>
            <a:r>
              <a:rPr lang="en-US" sz="1600" b="1" dirty="0" smtClean="0"/>
              <a:t>Central can meet these costs through NCAA Division I revenue, increased revenue generating activities available in Division I, and prudent fiscal management of the athletics budget;</a:t>
            </a:r>
            <a:r>
              <a:rPr lang="en-US" sz="1600" dirty="0" smtClean="0"/>
              <a:t>”</a:t>
            </a:r>
          </a:p>
          <a:p>
            <a:endParaRPr lang="en-US" sz="1600" dirty="0" smtClean="0"/>
          </a:p>
          <a:p>
            <a:r>
              <a:rPr lang="en-US" sz="1600" dirty="0" smtClean="0"/>
              <a:t>Earliest NCAA comparisons of revenue show moderate percentage changes that don’t account for the increase in overall spending;  furthermore up until recently the CCSU revenue from ticket sales, options/bowls, endowments, etc. in our program have always been a very small part of our revenue stream.</a:t>
            </a:r>
          </a:p>
          <a:p>
            <a:endParaRPr lang="en-US" b="1" dirty="0"/>
          </a:p>
        </p:txBody>
      </p:sp>
      <p:pic>
        <p:nvPicPr>
          <p:cNvPr id="3074" name="Picture 2"/>
          <p:cNvPicPr>
            <a:picLocks noChangeAspect="1" noChangeArrowheads="1"/>
          </p:cNvPicPr>
          <p:nvPr/>
        </p:nvPicPr>
        <p:blipFill>
          <a:blip r:embed="rId2" cstate="print"/>
          <a:srcRect/>
          <a:stretch>
            <a:fillRect/>
          </a:stretch>
        </p:blipFill>
        <p:spPr bwMode="auto">
          <a:xfrm>
            <a:off x="3886200" y="1524000"/>
            <a:ext cx="5038725" cy="2283410"/>
          </a:xfrm>
          <a:prstGeom prst="rect">
            <a:avLst/>
          </a:prstGeom>
          <a:noFill/>
          <a:ln w="9525">
            <a:noFill/>
            <a:miter lim="800000"/>
            <a:headEnd/>
            <a:tailEnd/>
          </a:ln>
        </p:spPr>
      </p:pic>
      <p:sp>
        <p:nvSpPr>
          <p:cNvPr id="5" name="Rectangle 4"/>
          <p:cNvSpPr/>
          <p:nvPr/>
        </p:nvSpPr>
        <p:spPr>
          <a:xfrm>
            <a:off x="3962400" y="3685401"/>
            <a:ext cx="4953000" cy="276999"/>
          </a:xfrm>
          <a:prstGeom prst="rect">
            <a:avLst/>
          </a:prstGeom>
        </p:spPr>
        <p:txBody>
          <a:bodyPr wrap="square">
            <a:spAutoFit/>
          </a:bodyPr>
          <a:lstStyle/>
          <a:p>
            <a:r>
              <a:rPr lang="en-US" sz="1200" dirty="0" smtClean="0"/>
              <a:t>Source: http://fs.ncaa.org/Docs/library/research/i_ii_rev_exp/1990/index.html</a:t>
            </a:r>
            <a:endParaRPr lang="en-US" sz="1200" dirty="0"/>
          </a:p>
        </p:txBody>
      </p:sp>
      <p:sp>
        <p:nvSpPr>
          <p:cNvPr id="6" name="Rectangle 5"/>
          <p:cNvSpPr/>
          <p:nvPr/>
        </p:nvSpPr>
        <p:spPr>
          <a:xfrm>
            <a:off x="7772400" y="3200400"/>
            <a:ext cx="228600" cy="1524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3200400"/>
            <a:ext cx="228600" cy="1524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72400" y="2971800"/>
            <a:ext cx="228600" cy="152400"/>
          </a:xfrm>
          <a:prstGeom prst="rect">
            <a:avLst/>
          </a:prstGeom>
          <a:solidFill>
            <a:schemeClr val="accent3">
              <a:lumMod val="60000"/>
              <a:lumOff val="40000"/>
              <a:alpha val="29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2971800"/>
            <a:ext cx="228600" cy="152400"/>
          </a:xfrm>
          <a:prstGeom prst="rect">
            <a:avLst/>
          </a:prstGeom>
          <a:solidFill>
            <a:schemeClr val="accent3">
              <a:lumMod val="60000"/>
              <a:lumOff val="40000"/>
              <a:alpha val="29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72400" y="2590800"/>
            <a:ext cx="228600" cy="304800"/>
          </a:xfrm>
          <a:prstGeom prst="rect">
            <a:avLst/>
          </a:prstGeom>
          <a:solidFill>
            <a:srgbClr val="00B050">
              <a:alpha val="2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8800" y="2590800"/>
            <a:ext cx="228600" cy="304800"/>
          </a:xfrm>
          <a:prstGeom prst="rect">
            <a:avLst/>
          </a:prstGeom>
          <a:solidFill>
            <a:srgbClr val="00B050">
              <a:alpha val="2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a:stretch>
            <a:fillRect/>
          </a:stretch>
        </p:blipFill>
        <p:spPr bwMode="auto">
          <a:xfrm>
            <a:off x="4038600" y="4191000"/>
            <a:ext cx="4800600" cy="2230200"/>
          </a:xfrm>
          <a:prstGeom prst="rect">
            <a:avLst/>
          </a:prstGeom>
          <a:noFill/>
          <a:ln w="9525">
            <a:noFill/>
            <a:miter lim="800000"/>
            <a:headEnd/>
            <a:tailEnd/>
          </a:ln>
          <a:effectLst/>
        </p:spPr>
      </p:pic>
      <p:cxnSp>
        <p:nvCxnSpPr>
          <p:cNvPr id="14" name="Straight Arrow Connector 13"/>
          <p:cNvCxnSpPr/>
          <p:nvPr/>
        </p:nvCxnSpPr>
        <p:spPr>
          <a:xfrm flipV="1">
            <a:off x="3505200" y="4724400"/>
            <a:ext cx="533400" cy="5334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05200" y="4953000"/>
            <a:ext cx="533400" cy="3048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505200" y="5257800"/>
            <a:ext cx="533400" cy="5334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05200" y="5257800"/>
            <a:ext cx="533400" cy="838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fade">
                                      <p:cBhvr>
                                        <p:cTn id="33" dur="2000"/>
                                        <p:tgtEl>
                                          <p:spTgt spid="307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81200" y="5562600"/>
            <a:ext cx="7010400" cy="1143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3581400"/>
            <a:ext cx="7848600" cy="1905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152400"/>
            <a:ext cx="7866888" cy="1828800"/>
          </a:xfrm>
        </p:spPr>
        <p:txBody>
          <a:bodyPr>
            <a:normAutofit fontScale="90000"/>
          </a:bodyPr>
          <a:lstStyle/>
          <a:p>
            <a:r>
              <a:rPr lang="en-US" sz="4400" dirty="0" smtClean="0"/>
              <a:t>Three questions: </a:t>
            </a:r>
            <a:r>
              <a:rPr lang="en-US" dirty="0" smtClean="0"/>
              <a:t/>
            </a:r>
            <a:br>
              <a:rPr lang="en-US" dirty="0" smtClean="0"/>
            </a:br>
            <a:r>
              <a:rPr lang="en-US" sz="2200" dirty="0" smtClean="0"/>
              <a:t>(1) Is There Balance -- Spending on Academics Compared to Spending on Athletics? </a:t>
            </a:r>
            <a:br>
              <a:rPr lang="en-US" sz="2200" dirty="0" smtClean="0"/>
            </a:br>
            <a:r>
              <a:rPr lang="en-US" sz="2200" dirty="0" smtClean="0"/>
              <a:t>(2) Is the Athletic Program Sustainable, and </a:t>
            </a:r>
            <a:br>
              <a:rPr lang="en-US" sz="2200" dirty="0" smtClean="0"/>
            </a:br>
            <a:r>
              <a:rPr lang="en-US" sz="2200" dirty="0" smtClean="0"/>
              <a:t>(3) Where Does the Money to Support  Athletics Originate?</a:t>
            </a:r>
            <a:endParaRPr lang="en-US" sz="2200" dirty="0"/>
          </a:p>
        </p:txBody>
      </p:sp>
      <p:sp>
        <p:nvSpPr>
          <p:cNvPr id="3" name="Rectangle 2"/>
          <p:cNvSpPr/>
          <p:nvPr/>
        </p:nvSpPr>
        <p:spPr>
          <a:xfrm>
            <a:off x="76200" y="3657600"/>
            <a:ext cx="7848600" cy="1815882"/>
          </a:xfrm>
          <a:prstGeom prst="rect">
            <a:avLst/>
          </a:prstGeom>
        </p:spPr>
        <p:txBody>
          <a:bodyPr wrap="square">
            <a:spAutoFit/>
          </a:bodyPr>
          <a:lstStyle/>
          <a:p>
            <a:r>
              <a:rPr lang="en-US" sz="1400" dirty="0" smtClean="0"/>
              <a:t>"One more issue for concern is the budget for athletics. The</a:t>
            </a:r>
          </a:p>
          <a:p>
            <a:r>
              <a:rPr lang="en-US" sz="1400" dirty="0" smtClean="0"/>
              <a:t>state of Connecticut, as everyone knows, faces severe budgetary</a:t>
            </a:r>
          </a:p>
          <a:p>
            <a:r>
              <a:rPr lang="en-US" sz="1400" dirty="0" smtClean="0"/>
              <a:t>difficulties. </a:t>
            </a:r>
            <a:r>
              <a:rPr lang="en-US" sz="1400" b="1" dirty="0" smtClean="0"/>
              <a:t>My decision on whether to remain in Division 1, of</a:t>
            </a:r>
          </a:p>
          <a:p>
            <a:r>
              <a:rPr lang="en-US" sz="1400" b="1" dirty="0" smtClean="0"/>
              <a:t>course, must be made, in large part, on whether the intercollegiate athletics program drains University resources and diminishes our ability to provide quality services to our general student body. </a:t>
            </a:r>
            <a:r>
              <a:rPr lang="en-US" sz="1400" dirty="0" smtClean="0"/>
              <a:t>We must maintain a proper balance between athletics and other student support programs.”   </a:t>
            </a:r>
          </a:p>
          <a:p>
            <a:r>
              <a:rPr lang="en-US" sz="1400" dirty="0" smtClean="0"/>
              <a:t>                   - President Shumaker  @ April 11</a:t>
            </a:r>
            <a:r>
              <a:rPr lang="en-US" sz="1400" baseline="30000" dirty="0" smtClean="0"/>
              <a:t>th</a:t>
            </a:r>
            <a:r>
              <a:rPr lang="en-US" sz="1400" dirty="0" smtClean="0"/>
              <a:t> 1991 Press Conference, </a:t>
            </a:r>
            <a:endParaRPr lang="en-US" sz="1400" dirty="0"/>
          </a:p>
        </p:txBody>
      </p:sp>
      <p:sp>
        <p:nvSpPr>
          <p:cNvPr id="5" name="Rectangle 4"/>
          <p:cNvSpPr/>
          <p:nvPr/>
        </p:nvSpPr>
        <p:spPr>
          <a:xfrm>
            <a:off x="2057400" y="5562600"/>
            <a:ext cx="6934200" cy="1169551"/>
          </a:xfrm>
          <a:prstGeom prst="rect">
            <a:avLst/>
          </a:prstGeom>
        </p:spPr>
        <p:txBody>
          <a:bodyPr wrap="square">
            <a:spAutoFit/>
          </a:bodyPr>
          <a:lstStyle/>
          <a:p>
            <a:pPr algn="r">
              <a:buNone/>
            </a:pPr>
            <a:r>
              <a:rPr lang="en-US" sz="1400" dirty="0" smtClean="0"/>
              <a:t>“Students participating in intercollegiate athletics shall be eligible for need-based financial aid on the same terms as all other students. However, </a:t>
            </a:r>
            <a:r>
              <a:rPr lang="en-US" sz="1400" b="1" dirty="0" smtClean="0"/>
              <a:t>funds used in support of grants-in-aid to athletes </a:t>
            </a:r>
            <a:r>
              <a:rPr lang="en-US" sz="1400" dirty="0" smtClean="0"/>
              <a:t>(not based on financial need) </a:t>
            </a:r>
            <a:r>
              <a:rPr lang="en-US" sz="1400" b="1" dirty="0" smtClean="0"/>
              <a:t>shall not be drawn from student fees or monies provided by state and federal agencies</a:t>
            </a:r>
            <a:r>
              <a:rPr lang="en-US" sz="1400" dirty="0" smtClean="0"/>
              <a:t>.”</a:t>
            </a:r>
          </a:p>
          <a:p>
            <a:pPr algn="r">
              <a:buNone/>
            </a:pPr>
            <a:r>
              <a:rPr lang="en-US" sz="1400" dirty="0" smtClean="0"/>
              <a:t>-</a:t>
            </a:r>
            <a:r>
              <a:rPr lang="en-US" sz="1400" dirty="0" err="1" smtClean="0"/>
              <a:t>BoT</a:t>
            </a:r>
            <a:r>
              <a:rPr lang="en-US" sz="1400" dirty="0" smtClean="0"/>
              <a:t> Resolution BR#85-77</a:t>
            </a:r>
          </a:p>
        </p:txBody>
      </p:sp>
      <p:sp>
        <p:nvSpPr>
          <p:cNvPr id="7" name="Rectangle 6"/>
          <p:cNvSpPr/>
          <p:nvPr/>
        </p:nvSpPr>
        <p:spPr>
          <a:xfrm>
            <a:off x="2286000" y="2209800"/>
            <a:ext cx="6629400" cy="12954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38400" y="2286000"/>
            <a:ext cx="6477000" cy="1200329"/>
          </a:xfrm>
          <a:prstGeom prst="rect">
            <a:avLst/>
          </a:prstGeom>
        </p:spPr>
        <p:txBody>
          <a:bodyPr wrap="square">
            <a:spAutoFit/>
          </a:bodyPr>
          <a:lstStyle/>
          <a:p>
            <a:r>
              <a:rPr lang="en-US" dirty="0" smtClean="0"/>
              <a:t>“a. Academic integrity, gender parity, competitiveness, fiscal responsibility, and </a:t>
            </a:r>
            <a:r>
              <a:rPr lang="en-US" b="1" dirty="0" smtClean="0"/>
              <a:t>balance between athletics and other student support programs will continue to exist within the Division I classification;”         </a:t>
            </a:r>
            <a:r>
              <a:rPr lang="en-US" dirty="0" smtClean="0"/>
              <a:t>1991 Resolution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normAutofit fontScale="90000"/>
          </a:bodyPr>
          <a:lstStyle/>
          <a:p>
            <a:r>
              <a:rPr lang="en-US" dirty="0" smtClean="0"/>
              <a:t>The Wake Up Call: </a:t>
            </a:r>
            <a:br>
              <a:rPr lang="en-US" dirty="0" smtClean="0"/>
            </a:br>
            <a:r>
              <a:rPr lang="en-US" i="1" dirty="0" smtClean="0"/>
              <a:t>The 2010 Knight Commission Report</a:t>
            </a:r>
            <a:endParaRPr lang="en-US" i="1" dirty="0"/>
          </a:p>
        </p:txBody>
      </p:sp>
      <p:pic>
        <p:nvPicPr>
          <p:cNvPr id="4" name="Picture 3"/>
          <p:cNvPicPr>
            <a:picLocks noChangeAspect="1" noChangeArrowheads="1"/>
          </p:cNvPicPr>
          <p:nvPr/>
        </p:nvPicPr>
        <p:blipFill>
          <a:blip r:embed="rId2" cstate="print"/>
          <a:srcRect/>
          <a:stretch>
            <a:fillRect/>
          </a:stretch>
        </p:blipFill>
        <p:spPr bwMode="auto">
          <a:xfrm>
            <a:off x="2743200" y="1676400"/>
            <a:ext cx="3810000" cy="4919015"/>
          </a:xfrm>
          <a:prstGeom prst="rect">
            <a:avLst/>
          </a:prstGeom>
          <a:noFill/>
          <a:ln w="9525">
            <a:noFill/>
            <a:miter lim="800000"/>
            <a:headEnd/>
            <a:tailEnd/>
          </a:ln>
          <a:effectLst/>
        </p:spPr>
      </p:pic>
      <p:sp>
        <p:nvSpPr>
          <p:cNvPr id="5" name="Rectangle 4"/>
          <p:cNvSpPr/>
          <p:nvPr/>
        </p:nvSpPr>
        <p:spPr>
          <a:xfrm>
            <a:off x="2819400" y="6477001"/>
            <a:ext cx="3581400" cy="230832"/>
          </a:xfrm>
          <a:prstGeom prst="rect">
            <a:avLst/>
          </a:prstGeom>
        </p:spPr>
        <p:txBody>
          <a:bodyPr wrap="square">
            <a:spAutoFit/>
          </a:bodyPr>
          <a:lstStyle/>
          <a:p>
            <a:r>
              <a:rPr lang="en-US" sz="900" dirty="0" smtClean="0"/>
              <a:t>www.knightcommissionmedia.org/.../restoring_the_balance_2010.pdf</a:t>
            </a:r>
            <a:endParaRPr lang="en-US" sz="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533400"/>
            <a:ext cx="4953000" cy="1143000"/>
          </a:xfrm>
        </p:spPr>
        <p:txBody>
          <a:bodyPr>
            <a:normAutofit/>
          </a:bodyPr>
          <a:lstStyle/>
          <a:p>
            <a:pPr algn="ctr"/>
            <a:r>
              <a:rPr lang="en-US" dirty="0" smtClean="0"/>
              <a:t>Major Findings</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943600" y="304800"/>
            <a:ext cx="2817159" cy="1600200"/>
          </a:xfrm>
          <a:prstGeom prst="rect">
            <a:avLst/>
          </a:prstGeom>
          <a:noFill/>
          <a:ln w="9525">
            <a:noFill/>
            <a:miter lim="800000"/>
            <a:headEnd/>
            <a:tailEnd/>
          </a:ln>
          <a:effectLst/>
        </p:spPr>
      </p:pic>
      <p:sp>
        <p:nvSpPr>
          <p:cNvPr id="6" name="Title 1"/>
          <p:cNvSpPr txBox="1">
            <a:spLocks/>
          </p:cNvSpPr>
          <p:nvPr/>
        </p:nvSpPr>
        <p:spPr>
          <a:xfrm>
            <a:off x="1066800" y="1981200"/>
            <a:ext cx="7498080" cy="163068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The Knight Commission on Intercollegiate Athletics Releases “</a:t>
            </a:r>
            <a:r>
              <a:rPr kumimoji="0" lang="en-US" sz="2800" b="0" i="1"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Restoring the Balance: Dollars, Values, and the Future of College Sports</a:t>
            </a:r>
            <a:r>
              <a:rPr kumimoji="0" lang="en-US" sz="28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t>
            </a:r>
            <a:endParaRPr kumimoji="0" lang="en-US"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TextBox 6"/>
          <p:cNvSpPr txBox="1"/>
          <p:nvPr/>
        </p:nvSpPr>
        <p:spPr>
          <a:xfrm>
            <a:off x="1143000" y="3733800"/>
            <a:ext cx="7696200" cy="3231654"/>
          </a:xfrm>
          <a:prstGeom prst="rect">
            <a:avLst/>
          </a:prstGeom>
          <a:noFill/>
        </p:spPr>
        <p:txBody>
          <a:bodyPr wrap="square" rtlCol="0">
            <a:spAutoFit/>
          </a:bodyPr>
          <a:lstStyle/>
          <a:p>
            <a:pPr marL="342900" indent="-342900">
              <a:buAutoNum type="arabicParenR"/>
            </a:pPr>
            <a:r>
              <a:rPr lang="en-US" sz="2800" dirty="0" smtClean="0"/>
              <a:t>Spending per athlete is rising much faster than spending on education-related activities per student</a:t>
            </a:r>
          </a:p>
          <a:p>
            <a:pPr marL="342900" indent="-342900">
              <a:buAutoNum type="arabicParenR"/>
            </a:pPr>
            <a:endParaRPr lang="en-US" sz="2800" dirty="0" smtClean="0"/>
          </a:p>
          <a:p>
            <a:pPr marL="342900" indent="-342900">
              <a:buAutoNum type="arabicParenR"/>
            </a:pPr>
            <a:r>
              <a:rPr lang="en-US" sz="2800" dirty="0" smtClean="0"/>
              <a:t>Athletic programs are competing in a spending race that is not sustainable.</a:t>
            </a:r>
          </a:p>
          <a:p>
            <a:pPr marL="342900" indent="-342900">
              <a:buAutoNum type="arabicParenR"/>
            </a:pPr>
            <a:endParaRPr lang="en-US" dirty="0" smtClean="0"/>
          </a:p>
          <a:p>
            <a:pPr marL="342900" indent="-342900"/>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52400"/>
            <a:ext cx="8933688" cy="1143000"/>
          </a:xfrm>
        </p:spPr>
        <p:txBody>
          <a:bodyPr>
            <a:normAutofit/>
          </a:bodyPr>
          <a:lstStyle/>
          <a:p>
            <a:r>
              <a:rPr lang="en-US" sz="3200" dirty="0" smtClean="0"/>
              <a:t>“Spending on Academics” vs. “Spending on Athletics”</a:t>
            </a:r>
            <a:endParaRPr lang="en-US" sz="3200" dirty="0"/>
          </a:p>
        </p:txBody>
      </p:sp>
      <p:pic>
        <p:nvPicPr>
          <p:cNvPr id="3" name="Picture 2" descr="KnightFigure1.jpg"/>
          <p:cNvPicPr/>
          <p:nvPr/>
        </p:nvPicPr>
        <p:blipFill>
          <a:blip r:embed="rId2" cstate="print"/>
          <a:stretch>
            <a:fillRect/>
          </a:stretch>
        </p:blipFill>
        <p:spPr>
          <a:xfrm>
            <a:off x="152400" y="1295400"/>
            <a:ext cx="4114800" cy="4724400"/>
          </a:xfrm>
          <a:prstGeom prst="rect">
            <a:avLst/>
          </a:prstGeom>
        </p:spPr>
      </p:pic>
      <p:sp>
        <p:nvSpPr>
          <p:cNvPr id="4" name="Rectangle 3"/>
          <p:cNvSpPr/>
          <p:nvPr/>
        </p:nvSpPr>
        <p:spPr>
          <a:xfrm>
            <a:off x="4419600" y="1371600"/>
            <a:ext cx="4572000" cy="4524315"/>
          </a:xfrm>
          <a:prstGeom prst="rect">
            <a:avLst/>
          </a:prstGeom>
        </p:spPr>
        <p:txBody>
          <a:bodyPr wrap="square">
            <a:spAutoFit/>
          </a:bodyPr>
          <a:lstStyle/>
          <a:p>
            <a:r>
              <a:rPr lang="en-US" dirty="0" smtClean="0"/>
              <a:t>The major focus of “Restoring the Balance” was to demonstrate clearly that the race to increase the visibility of a university’s athletic program has lead to unsustainable growth of athletic programs. </a:t>
            </a:r>
          </a:p>
          <a:p>
            <a:endParaRPr lang="en-US" dirty="0" smtClean="0"/>
          </a:p>
          <a:p>
            <a:r>
              <a:rPr lang="en-US" dirty="0" smtClean="0"/>
              <a:t>The Knight Foundation has proved without a doubt that spending on athletics and the academic success of athletes has far outpaced the academic support of all students. </a:t>
            </a:r>
          </a:p>
          <a:p>
            <a:endParaRPr lang="en-US" dirty="0" smtClean="0"/>
          </a:p>
          <a:p>
            <a:r>
              <a:rPr lang="en-US" dirty="0" smtClean="0"/>
              <a:t>In general, universities with D1 programs spend more than 5 times as much on a student athlete than it does a normal student. This is reflected as Figure 1 in the Knight Foundation “Restoring the Balance” report [left].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1143000"/>
          </a:xfrm>
        </p:spPr>
        <p:txBody>
          <a:bodyPr>
            <a:normAutofit/>
          </a:bodyPr>
          <a:lstStyle/>
          <a:p>
            <a:r>
              <a:rPr lang="en-US" dirty="0" smtClean="0"/>
              <a:t>Initial CCSU Data</a:t>
            </a:r>
            <a:endParaRPr lang="en-US" dirty="0"/>
          </a:p>
        </p:txBody>
      </p:sp>
      <p:sp>
        <p:nvSpPr>
          <p:cNvPr id="3" name="Rectangle 2"/>
          <p:cNvSpPr/>
          <p:nvPr/>
        </p:nvSpPr>
        <p:spPr>
          <a:xfrm>
            <a:off x="1066800" y="1066800"/>
            <a:ext cx="7467600" cy="3416320"/>
          </a:xfrm>
          <a:prstGeom prst="rect">
            <a:avLst/>
          </a:prstGeom>
        </p:spPr>
        <p:txBody>
          <a:bodyPr wrap="square">
            <a:spAutoFit/>
          </a:bodyPr>
          <a:lstStyle/>
          <a:p>
            <a:r>
              <a:rPr lang="en-US" dirty="0" smtClean="0"/>
              <a:t>Recreating this particular graph for CCSU over the years is problematic. Using the USA Today plus numbers obtained from Institutional Planning, we can ballpark the “athletic spending per athlete” even though some of their staff and support functions are not included in the sport budgets. Similarly, the budget obtained for academic side of the picture was obtained from the Provost and may have values included that don’t necessarily reflect the direct expenditures for “academic spending per student”. Despite these glaring problems with number crunching, we can get an overall picture of trends in “academic” versus “athletic” budgets per FTE student and number of student athletes. </a:t>
            </a:r>
            <a:r>
              <a:rPr lang="en-US" b="1" dirty="0" smtClean="0"/>
              <a:t>The general trend for CCSU from 2004-2005 to 2009-2010 is shown below and confirms the general trend that spending on student athletes is growing faster than spending on our students</a:t>
            </a:r>
            <a:r>
              <a:rPr lang="en-US" dirty="0" smtClean="0"/>
              <a:t>.  </a:t>
            </a:r>
            <a:endParaRPr lang="en-US" dirty="0"/>
          </a:p>
        </p:txBody>
      </p:sp>
      <p:graphicFrame>
        <p:nvGraphicFramePr>
          <p:cNvPr id="4" name="Table 3"/>
          <p:cNvGraphicFramePr>
            <a:graphicFrameLocks noGrp="1"/>
          </p:cNvGraphicFramePr>
          <p:nvPr/>
        </p:nvGraphicFramePr>
        <p:xfrm>
          <a:off x="152400" y="4800600"/>
          <a:ext cx="6096001" cy="1051560"/>
        </p:xfrm>
        <a:graphic>
          <a:graphicData uri="http://schemas.openxmlformats.org/drawingml/2006/table">
            <a:tbl>
              <a:tblPr/>
              <a:tblGrid>
                <a:gridCol w="749826"/>
                <a:gridCol w="853861"/>
                <a:gridCol w="796863"/>
                <a:gridCol w="879316"/>
                <a:gridCol w="1063037"/>
                <a:gridCol w="846667"/>
                <a:gridCol w="906431"/>
              </a:tblGrid>
              <a:tr h="168005">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000" b="1">
                          <a:latin typeface="Calibri"/>
                          <a:ea typeface="Calibri"/>
                          <a:cs typeface="Times New Roman"/>
                        </a:rPr>
                        <a:t>CCSU Spending on Academics per FTE Student</a:t>
                      </a:r>
                      <a:endParaRPr lang="en-US"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000" b="1" dirty="0">
                          <a:latin typeface="Calibri"/>
                          <a:ea typeface="Calibri"/>
                          <a:cs typeface="Times New Roman"/>
                        </a:rPr>
                        <a:t>CCSU Spending on Athletics per FTE Student</a:t>
                      </a:r>
                      <a:endParaRPr lang="en-US" sz="10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8005">
                <a:tc>
                  <a:txBody>
                    <a:bodyPr/>
                    <a:lstStyle/>
                    <a:p>
                      <a:pPr marL="0" marR="0">
                        <a:lnSpc>
                          <a:spcPct val="115000"/>
                        </a:lnSpc>
                        <a:spcBef>
                          <a:spcPts val="0"/>
                        </a:spcBef>
                        <a:spcAft>
                          <a:spcPts val="0"/>
                        </a:spcAft>
                      </a:pPr>
                      <a:endParaRPr lang="en-US"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Calibri"/>
                          <a:ea typeface="Calibri"/>
                          <a:cs typeface="Times New Roman"/>
                        </a:rPr>
                        <a:t>Spending</a:t>
                      </a:r>
                      <a:r>
                        <a:rPr lang="en-US" sz="1000" b="1" baseline="30000">
                          <a:latin typeface="Calibri"/>
                          <a:ea typeface="Calibri"/>
                          <a:cs typeface="Times New Roman"/>
                        </a:rPr>
                        <a:t>1</a:t>
                      </a:r>
                      <a:endParaRPr lang="en-US"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Calibri"/>
                          <a:ea typeface="Calibri"/>
                          <a:cs typeface="Times New Roman"/>
                        </a:rPr>
                        <a:t>FTE Student</a:t>
                      </a:r>
                      <a:r>
                        <a:rPr lang="en-US" sz="1000" b="1" baseline="30000">
                          <a:latin typeface="Calibri"/>
                          <a:ea typeface="Calibri"/>
                          <a:cs typeface="Times New Roman"/>
                        </a:rPr>
                        <a:t>2</a:t>
                      </a:r>
                      <a:endParaRPr lang="en-US"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chemeClr val="tx1">
                              <a:lumMod val="95000"/>
                              <a:lumOff val="5000"/>
                            </a:schemeClr>
                          </a:solidFill>
                          <a:latin typeface="Calibri"/>
                          <a:ea typeface="Calibri"/>
                          <a:cs typeface="Times New Roman"/>
                        </a:rPr>
                        <a:t>Spending/FTE</a:t>
                      </a:r>
                      <a:endParaRPr lang="en-US" sz="1000" dirty="0">
                        <a:solidFill>
                          <a:schemeClr val="tx1">
                            <a:lumMod val="95000"/>
                            <a:lumOff val="5000"/>
                          </a:schemeClr>
                        </a:solidFill>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000" b="1">
                          <a:latin typeface="Calibri"/>
                          <a:ea typeface="Calibri"/>
                          <a:cs typeface="Times New Roman"/>
                        </a:rPr>
                        <a:t>Spending</a:t>
                      </a:r>
                      <a:r>
                        <a:rPr lang="en-US" sz="1000" b="1" baseline="30000">
                          <a:latin typeface="Calibri"/>
                          <a:ea typeface="Calibri"/>
                          <a:cs typeface="Times New Roman"/>
                        </a:rPr>
                        <a:t>3</a:t>
                      </a:r>
                      <a:endParaRPr lang="en-US"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latin typeface="Calibri"/>
                          <a:ea typeface="Calibri"/>
                          <a:cs typeface="Times New Roman"/>
                        </a:rPr>
                        <a:t>FTE Student</a:t>
                      </a:r>
                      <a:r>
                        <a:rPr lang="en-US" sz="1000" b="1" baseline="30000" dirty="0">
                          <a:latin typeface="Calibri"/>
                          <a:ea typeface="Calibri"/>
                          <a:cs typeface="Times New Roman"/>
                        </a:rPr>
                        <a:t>2</a:t>
                      </a:r>
                      <a:endParaRPr lang="en-US" sz="10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latin typeface="Calibri"/>
                          <a:ea typeface="Calibri"/>
                          <a:cs typeface="Times New Roman"/>
                        </a:rPr>
                        <a:t>Spending/FTE</a:t>
                      </a:r>
                      <a:endParaRPr lang="en-US" sz="10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68005">
                <a:tc>
                  <a:txBody>
                    <a:bodyPr/>
                    <a:lstStyle/>
                    <a:p>
                      <a:pPr marL="0" marR="0">
                        <a:lnSpc>
                          <a:spcPct val="115000"/>
                        </a:lnSpc>
                        <a:spcBef>
                          <a:spcPts val="0"/>
                        </a:spcBef>
                        <a:spcAft>
                          <a:spcPts val="0"/>
                        </a:spcAft>
                      </a:pPr>
                      <a:r>
                        <a:rPr lang="en-US" sz="1000">
                          <a:latin typeface="Calibri"/>
                          <a:ea typeface="Calibri"/>
                          <a:cs typeface="Times New Roman"/>
                        </a:rPr>
                        <a:t>2006-2007</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$63,717,028</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16,727</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chemeClr val="tx1">
                              <a:lumMod val="95000"/>
                              <a:lumOff val="5000"/>
                            </a:schemeClr>
                          </a:solidFill>
                          <a:latin typeface="Calibri"/>
                          <a:ea typeface="Calibri"/>
                          <a:cs typeface="Times New Roman"/>
                        </a:rPr>
                        <a:t>$3,809</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000">
                          <a:latin typeface="Calibri"/>
                          <a:ea typeface="Calibri"/>
                          <a:cs typeface="Times New Roman"/>
                        </a:rPr>
                        <a:t>$7,667,580</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766</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Calibri"/>
                          <a:ea typeface="Calibri"/>
                          <a:cs typeface="Times New Roman"/>
                        </a:rPr>
                        <a:t>$10,009</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68005">
                <a:tc>
                  <a:txBody>
                    <a:bodyPr/>
                    <a:lstStyle/>
                    <a:p>
                      <a:pPr marL="0" marR="0">
                        <a:lnSpc>
                          <a:spcPct val="115000"/>
                        </a:lnSpc>
                        <a:spcBef>
                          <a:spcPts val="0"/>
                        </a:spcBef>
                        <a:spcAft>
                          <a:spcPts val="0"/>
                        </a:spcAft>
                      </a:pPr>
                      <a:r>
                        <a:rPr lang="en-US" sz="1000">
                          <a:latin typeface="Calibri"/>
                          <a:ea typeface="Calibri"/>
                          <a:cs typeface="Times New Roman"/>
                        </a:rPr>
                        <a:t>2007-2008</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$66,949,952</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17,118</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chemeClr val="tx1">
                              <a:lumMod val="95000"/>
                              <a:lumOff val="5000"/>
                            </a:schemeClr>
                          </a:solidFill>
                          <a:latin typeface="Calibri"/>
                          <a:ea typeface="Calibri"/>
                          <a:cs typeface="Times New Roman"/>
                        </a:rPr>
                        <a:t>$3,911</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000">
                          <a:latin typeface="Calibri"/>
                          <a:ea typeface="Calibri"/>
                          <a:cs typeface="Times New Roman"/>
                        </a:rPr>
                        <a:t>$8,172,860</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768</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Calibri"/>
                          <a:ea typeface="Calibri"/>
                          <a:cs typeface="Times New Roman"/>
                        </a:rPr>
                        <a:t>$10,641</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68005">
                <a:tc>
                  <a:txBody>
                    <a:bodyPr/>
                    <a:lstStyle/>
                    <a:p>
                      <a:pPr marL="0" marR="0">
                        <a:lnSpc>
                          <a:spcPct val="115000"/>
                        </a:lnSpc>
                        <a:spcBef>
                          <a:spcPts val="0"/>
                        </a:spcBef>
                        <a:spcAft>
                          <a:spcPts val="0"/>
                        </a:spcAft>
                      </a:pPr>
                      <a:r>
                        <a:rPr lang="en-US" sz="1000">
                          <a:latin typeface="Calibri"/>
                          <a:ea typeface="Calibri"/>
                          <a:cs typeface="Times New Roman"/>
                        </a:rPr>
                        <a:t>2008-2009</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Calibri"/>
                          <a:ea typeface="Calibri"/>
                          <a:cs typeface="Times New Roman"/>
                        </a:rPr>
                        <a:t>$69,489,404</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17,378</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chemeClr val="tx1">
                              <a:lumMod val="95000"/>
                              <a:lumOff val="5000"/>
                            </a:schemeClr>
                          </a:solidFill>
                          <a:latin typeface="Calibri"/>
                          <a:ea typeface="Calibri"/>
                          <a:cs typeface="Times New Roman"/>
                        </a:rPr>
                        <a:t>$3,999</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000" dirty="0">
                          <a:latin typeface="Calibri"/>
                          <a:ea typeface="Calibri"/>
                          <a:cs typeface="Times New Roman"/>
                        </a:rPr>
                        <a:t>$8,542,615</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735</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Calibri"/>
                          <a:ea typeface="Calibri"/>
                          <a:cs typeface="Times New Roman"/>
                        </a:rPr>
                        <a:t>$11,622</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27649" name="Rectangle 1"/>
          <p:cNvSpPr>
            <a:spLocks noChangeArrowheads="1"/>
          </p:cNvSpPr>
          <p:nvPr/>
        </p:nvSpPr>
        <p:spPr bwMode="auto">
          <a:xfrm>
            <a:off x="1066800" y="5867400"/>
            <a:ext cx="4724400"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Conservative Ballpark Estimate for CCSU: Spending per Student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Email from CFO Larry Wilder 11/16/2010</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Email from Nancy Hoffman, Institutional Research &amp; Assessment 12/22/2010</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USA Today NCAA Athletic Finance Database</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7" name="Chart 6"/>
          <p:cNvGraphicFramePr/>
          <p:nvPr/>
        </p:nvGraphicFramePr>
        <p:xfrm>
          <a:off x="6324600" y="4572000"/>
          <a:ext cx="2667000" cy="205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2316480"/>
          </a:xfrm>
        </p:spPr>
        <p:txBody>
          <a:bodyPr>
            <a:normAutofit/>
          </a:bodyPr>
          <a:lstStyle/>
          <a:p>
            <a:r>
              <a:rPr lang="en-US" sz="4400" dirty="0" smtClean="0"/>
              <a:t>Is There Balance of Spending on Academics When Compared to Spending on Athletics?</a:t>
            </a:r>
            <a:endParaRPr lang="en-US" dirty="0"/>
          </a:p>
        </p:txBody>
      </p:sp>
      <p:sp>
        <p:nvSpPr>
          <p:cNvPr id="3" name="TextBox 2"/>
          <p:cNvSpPr txBox="1"/>
          <p:nvPr/>
        </p:nvSpPr>
        <p:spPr>
          <a:xfrm>
            <a:off x="1600200" y="3200400"/>
            <a:ext cx="7010400" cy="2123658"/>
          </a:xfrm>
          <a:prstGeom prst="rect">
            <a:avLst/>
          </a:prstGeom>
          <a:noFill/>
        </p:spPr>
        <p:txBody>
          <a:bodyPr wrap="square" rtlCol="0">
            <a:spAutoFit/>
          </a:bodyPr>
          <a:lstStyle/>
          <a:p>
            <a:r>
              <a:rPr lang="en-US" sz="6600" dirty="0" smtClean="0"/>
              <a:t>No.</a:t>
            </a:r>
          </a:p>
          <a:p>
            <a:endParaRPr lang="en-US" sz="6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normAutofit fontScale="90000"/>
          </a:bodyPr>
          <a:lstStyle/>
          <a:p>
            <a:r>
              <a:rPr lang="en-US" dirty="0" smtClean="0"/>
              <a:t>Athletic Arms Race:</a:t>
            </a:r>
            <a:br>
              <a:rPr lang="en-US" dirty="0" smtClean="0"/>
            </a:br>
            <a:r>
              <a:rPr lang="en-US" sz="2700" dirty="0" smtClean="0"/>
              <a:t>Is CCSU’s Growth Model for Athletics Sustainable?</a:t>
            </a:r>
            <a:endParaRPr lang="en-US" sz="2700" dirty="0"/>
          </a:p>
        </p:txBody>
      </p:sp>
      <p:pic>
        <p:nvPicPr>
          <p:cNvPr id="1026" name="Picture 2"/>
          <p:cNvPicPr>
            <a:picLocks noChangeAspect="1" noChangeArrowheads="1"/>
          </p:cNvPicPr>
          <p:nvPr/>
        </p:nvPicPr>
        <p:blipFill>
          <a:blip r:embed="rId2" cstate="print"/>
          <a:srcRect/>
          <a:stretch>
            <a:fillRect/>
          </a:stretch>
        </p:blipFill>
        <p:spPr bwMode="auto">
          <a:xfrm>
            <a:off x="2286000" y="1447800"/>
            <a:ext cx="4933950" cy="3628989"/>
          </a:xfrm>
          <a:prstGeom prst="rect">
            <a:avLst/>
          </a:prstGeom>
          <a:noFill/>
          <a:ln w="9525">
            <a:noFill/>
            <a:miter lim="800000"/>
            <a:headEnd/>
            <a:tailEnd/>
          </a:ln>
        </p:spPr>
      </p:pic>
      <p:sp>
        <p:nvSpPr>
          <p:cNvPr id="4" name="TextBox 3"/>
          <p:cNvSpPr txBox="1"/>
          <p:nvPr/>
        </p:nvSpPr>
        <p:spPr>
          <a:xfrm>
            <a:off x="1219200" y="5257800"/>
            <a:ext cx="7467600" cy="1477328"/>
          </a:xfrm>
          <a:prstGeom prst="rect">
            <a:avLst/>
          </a:prstGeom>
          <a:noFill/>
        </p:spPr>
        <p:txBody>
          <a:bodyPr wrap="square" rtlCol="0">
            <a:spAutoFit/>
          </a:bodyPr>
          <a:lstStyle/>
          <a:p>
            <a:r>
              <a:rPr lang="en-US" dirty="0" smtClean="0"/>
              <a:t>The Knight Foundation also proved that Universities are ramping up athletic spending despite the severe economic restraints placed on public universities.</a:t>
            </a:r>
          </a:p>
          <a:p>
            <a:endParaRPr lang="en-US" dirty="0" smtClean="0"/>
          </a:p>
          <a:p>
            <a:r>
              <a:rPr lang="en-US" dirty="0" smtClean="0"/>
              <a:t>They tracked the amount a University spends based upon the “size” of the University’s sports program.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696200" cy="6370975"/>
          </a:xfrm>
          <a:prstGeom prst="rect">
            <a:avLst/>
          </a:prstGeom>
          <a:noFill/>
        </p:spPr>
        <p:txBody>
          <a:bodyPr wrap="square" rtlCol="0">
            <a:spAutoFit/>
          </a:bodyPr>
          <a:lstStyle/>
          <a:p>
            <a:endParaRPr lang="en-US" sz="2400" dirty="0" smtClean="0"/>
          </a:p>
          <a:p>
            <a:r>
              <a:rPr lang="en-US" sz="2400" dirty="0" smtClean="0"/>
              <a:t>Many people will wonder whether or not this proposal will include suggestions to move to another division of the NCAA… it will not.</a:t>
            </a:r>
          </a:p>
          <a:p>
            <a:endParaRPr lang="en-US" sz="2400" dirty="0" smtClean="0"/>
          </a:p>
          <a:p>
            <a:r>
              <a:rPr lang="en-US" sz="2400" dirty="0" smtClean="0"/>
              <a:t>The reason is simple (and will be presented):</a:t>
            </a:r>
          </a:p>
          <a:p>
            <a:endParaRPr lang="en-US" sz="2400" dirty="0" smtClean="0"/>
          </a:p>
          <a:p>
            <a:r>
              <a:rPr lang="en-US" sz="2400" dirty="0" smtClean="0"/>
              <a:t>Regardless in what division CCSU participates, there will always be overarching questions about </a:t>
            </a:r>
          </a:p>
          <a:p>
            <a:pPr lvl="1">
              <a:buFont typeface="Arial" pitchFamily="34" charset="0"/>
              <a:buChar char="•"/>
            </a:pPr>
            <a:r>
              <a:rPr lang="en-US" sz="2400" dirty="0" smtClean="0"/>
              <a:t>revenue enhancement, </a:t>
            </a:r>
          </a:p>
          <a:p>
            <a:pPr lvl="1">
              <a:buFont typeface="Arial" pitchFamily="34" charset="0"/>
              <a:buChar char="•"/>
            </a:pPr>
            <a:r>
              <a:rPr lang="en-US" sz="2400" dirty="0" smtClean="0"/>
              <a:t>cost savings, </a:t>
            </a:r>
          </a:p>
          <a:p>
            <a:pPr lvl="1">
              <a:buFont typeface="Arial" pitchFamily="34" charset="0"/>
              <a:buChar char="•"/>
            </a:pPr>
            <a:r>
              <a:rPr lang="en-US" sz="2400" dirty="0" smtClean="0"/>
              <a:t>sustainability, </a:t>
            </a:r>
          </a:p>
          <a:p>
            <a:pPr lvl="1">
              <a:buFont typeface="Arial" pitchFamily="34" charset="0"/>
              <a:buChar char="•"/>
            </a:pPr>
            <a:r>
              <a:rPr lang="en-US" sz="2400" dirty="0" smtClean="0"/>
              <a:t>transparency, </a:t>
            </a:r>
          </a:p>
          <a:p>
            <a:pPr lvl="1">
              <a:buFont typeface="Arial" pitchFamily="34" charset="0"/>
              <a:buChar char="•"/>
            </a:pPr>
            <a:r>
              <a:rPr lang="en-US" sz="2400" dirty="0" smtClean="0"/>
              <a:t>balance of spending between athletics and academics, &amp; </a:t>
            </a:r>
          </a:p>
          <a:p>
            <a:pPr lvl="1">
              <a:buFont typeface="Arial" pitchFamily="34" charset="0"/>
              <a:buChar char="•"/>
            </a:pPr>
            <a:r>
              <a:rPr lang="en-US" sz="2400" dirty="0" smtClean="0"/>
              <a:t>fiscal responsibility. </a:t>
            </a:r>
          </a:p>
          <a:p>
            <a:endParaRPr lang="en-US" sz="2400" dirty="0" smtClean="0"/>
          </a:p>
          <a:p>
            <a:r>
              <a:rPr lang="en-US" sz="2400" dirty="0" smtClean="0"/>
              <a:t>This report suggests focusing on these topics.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1143000"/>
          </a:xfrm>
        </p:spPr>
        <p:txBody>
          <a:bodyPr>
            <a:normAutofit/>
          </a:bodyPr>
          <a:lstStyle/>
          <a:p>
            <a:r>
              <a:rPr lang="en-US" sz="3600" dirty="0" smtClean="0"/>
              <a:t>Sustainability of CCSU’s Athletic Program</a:t>
            </a:r>
            <a:endParaRPr lang="en-US" sz="3600" dirty="0"/>
          </a:p>
        </p:txBody>
      </p:sp>
      <p:pic>
        <p:nvPicPr>
          <p:cNvPr id="3" name="Picture 2" descr="Figure3KnightFoundation.jpg"/>
          <p:cNvPicPr/>
          <p:nvPr/>
        </p:nvPicPr>
        <p:blipFill>
          <a:blip r:embed="rId2" cstate="print"/>
          <a:stretch>
            <a:fillRect/>
          </a:stretch>
        </p:blipFill>
        <p:spPr>
          <a:xfrm>
            <a:off x="4114800" y="2362200"/>
            <a:ext cx="4876800" cy="4191000"/>
          </a:xfrm>
          <a:prstGeom prst="rect">
            <a:avLst/>
          </a:prstGeom>
        </p:spPr>
      </p:pic>
      <p:sp>
        <p:nvSpPr>
          <p:cNvPr id="4" name="Rectangle 3"/>
          <p:cNvSpPr/>
          <p:nvPr/>
        </p:nvSpPr>
        <p:spPr>
          <a:xfrm>
            <a:off x="152400" y="1676400"/>
            <a:ext cx="3657600" cy="4801314"/>
          </a:xfrm>
          <a:prstGeom prst="rect">
            <a:avLst/>
          </a:prstGeom>
        </p:spPr>
        <p:txBody>
          <a:bodyPr wrap="square">
            <a:spAutoFit/>
          </a:bodyPr>
          <a:lstStyle/>
          <a:p>
            <a:r>
              <a:rPr lang="en-US" dirty="0" smtClean="0"/>
              <a:t>Figure 3 in “Restoring the Balance” [right] shows the institutional funds needed to balance the budgets of individual sports programs for universities that are involved in the BCS and FCS. The Knight Foundation broke universities into deciles based upon the magnitudes of their annual athletic budget. CCSU has an annual expense of about ~$12 million and falls into the 1</a:t>
            </a:r>
            <a:r>
              <a:rPr lang="en-US" baseline="30000" dirty="0" smtClean="0"/>
              <a:t>st</a:t>
            </a:r>
            <a:r>
              <a:rPr lang="en-US" dirty="0" smtClean="0"/>
              <a:t> </a:t>
            </a:r>
            <a:r>
              <a:rPr lang="en-US" dirty="0" err="1" smtClean="0"/>
              <a:t>Decile</a:t>
            </a:r>
            <a:r>
              <a:rPr lang="en-US" dirty="0" smtClean="0"/>
              <a:t> playing in the FCS series. * (</a:t>
            </a:r>
            <a:r>
              <a:rPr lang="en-US" dirty="0" err="1" smtClean="0"/>
              <a:t>UConn</a:t>
            </a:r>
            <a:r>
              <a:rPr lang="en-US" dirty="0" smtClean="0"/>
              <a:t> has an annual expense of ~$57 million, resides in the 7</a:t>
            </a:r>
            <a:r>
              <a:rPr lang="en-US" baseline="30000" dirty="0" smtClean="0"/>
              <a:t>th</a:t>
            </a:r>
            <a:r>
              <a:rPr lang="en-US" dirty="0" smtClean="0"/>
              <a:t> </a:t>
            </a:r>
            <a:r>
              <a:rPr lang="en-US" dirty="0" err="1" smtClean="0"/>
              <a:t>Decile</a:t>
            </a:r>
            <a:r>
              <a:rPr lang="en-US" dirty="0" smtClean="0"/>
              <a:t> and is BCS.)</a:t>
            </a:r>
          </a:p>
          <a:p>
            <a:endParaRPr lang="en-US" dirty="0" smtClean="0"/>
          </a:p>
          <a:p>
            <a:r>
              <a:rPr lang="en-US" b="1" dirty="0" smtClean="0"/>
              <a:t>Notice that Institutional Funds for the 1</a:t>
            </a:r>
            <a:r>
              <a:rPr lang="en-US" b="1" baseline="30000" dirty="0" smtClean="0"/>
              <a:t>st</a:t>
            </a:r>
            <a:r>
              <a:rPr lang="en-US" b="1" dirty="0" smtClean="0"/>
              <a:t> </a:t>
            </a:r>
            <a:r>
              <a:rPr lang="en-US" b="1" dirty="0" err="1" smtClean="0"/>
              <a:t>Decile</a:t>
            </a:r>
            <a:r>
              <a:rPr lang="en-US" b="1" dirty="0" smtClean="0"/>
              <a:t> &gt;7</a:t>
            </a:r>
            <a:r>
              <a:rPr lang="en-US" b="1" baseline="30000" dirty="0" smtClean="0"/>
              <a:t>th</a:t>
            </a:r>
            <a:r>
              <a:rPr lang="en-US" b="1" dirty="0" smtClean="0"/>
              <a:t> </a:t>
            </a:r>
            <a:r>
              <a:rPr lang="en-US" b="1" dirty="0" err="1" smtClean="0"/>
              <a:t>Decile</a:t>
            </a:r>
            <a:endParaRPr lang="en-US" b="1" dirty="0"/>
          </a:p>
        </p:txBody>
      </p:sp>
      <p:pic>
        <p:nvPicPr>
          <p:cNvPr id="30722" name="Picture 2" descr="http://theminaretonline.com/wp-content/uploads/UConn-logo.jpg"/>
          <p:cNvPicPr>
            <a:picLocks noChangeAspect="1" noChangeArrowheads="1"/>
          </p:cNvPicPr>
          <p:nvPr/>
        </p:nvPicPr>
        <p:blipFill>
          <a:blip r:embed="rId3" cstate="print"/>
          <a:srcRect/>
          <a:stretch>
            <a:fillRect/>
          </a:stretch>
        </p:blipFill>
        <p:spPr bwMode="auto">
          <a:xfrm>
            <a:off x="6553200" y="1219200"/>
            <a:ext cx="1272714" cy="886838"/>
          </a:xfrm>
          <a:prstGeom prst="rect">
            <a:avLst/>
          </a:prstGeom>
          <a:noFill/>
        </p:spPr>
      </p:pic>
      <p:sp>
        <p:nvSpPr>
          <p:cNvPr id="6" name="Down Arrow 5"/>
          <p:cNvSpPr/>
          <p:nvPr/>
        </p:nvSpPr>
        <p:spPr>
          <a:xfrm>
            <a:off x="7010400" y="2209800"/>
            <a:ext cx="381000" cy="16764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4" name="Picture 4" descr="http://www.sportspagemagazine.com/content/bm.pix/logo-new-ccsu-500x500.s100x100.jpg"/>
          <p:cNvPicPr>
            <a:picLocks noChangeAspect="1" noChangeArrowheads="1"/>
          </p:cNvPicPr>
          <p:nvPr/>
        </p:nvPicPr>
        <p:blipFill>
          <a:blip r:embed="rId4" cstate="print"/>
          <a:srcRect/>
          <a:stretch>
            <a:fillRect/>
          </a:stretch>
        </p:blipFill>
        <p:spPr bwMode="auto">
          <a:xfrm>
            <a:off x="4343400" y="1219200"/>
            <a:ext cx="838200" cy="838200"/>
          </a:xfrm>
          <a:prstGeom prst="rect">
            <a:avLst/>
          </a:prstGeom>
          <a:noFill/>
        </p:spPr>
      </p:pic>
      <p:sp>
        <p:nvSpPr>
          <p:cNvPr id="8" name="Down Arrow 7"/>
          <p:cNvSpPr/>
          <p:nvPr/>
        </p:nvSpPr>
        <p:spPr>
          <a:xfrm>
            <a:off x="4572000" y="2057400"/>
            <a:ext cx="381000" cy="27432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86600" y="6477000"/>
            <a:ext cx="1863011" cy="246221"/>
          </a:xfrm>
          <a:prstGeom prst="rect">
            <a:avLst/>
          </a:prstGeom>
          <a:noFill/>
        </p:spPr>
        <p:txBody>
          <a:bodyPr wrap="none" rtlCol="0">
            <a:spAutoFit/>
          </a:bodyPr>
          <a:lstStyle/>
          <a:p>
            <a:r>
              <a:rPr lang="en-US" sz="1000" dirty="0" smtClean="0"/>
              <a:t>* 2009 CCSU Data (Email: FAR)</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4"/>
                                        </p:tgtEl>
                                        <p:attrNameLst>
                                          <p:attrName>style.visibility</p:attrName>
                                        </p:attrNameLst>
                                      </p:cBhvr>
                                      <p:to>
                                        <p:strVal val="visible"/>
                                      </p:to>
                                    </p:set>
                                    <p:anim calcmode="lin" valueType="num">
                                      <p:cBhvr additive="base">
                                        <p:cTn id="11" dur="500" fill="hold"/>
                                        <p:tgtEl>
                                          <p:spTgt spid="30724"/>
                                        </p:tgtEl>
                                        <p:attrNameLst>
                                          <p:attrName>ppt_x</p:attrName>
                                        </p:attrNameLst>
                                      </p:cBhvr>
                                      <p:tavLst>
                                        <p:tav tm="0">
                                          <p:val>
                                            <p:strVal val="#ppt_x"/>
                                          </p:val>
                                        </p:tav>
                                        <p:tav tm="100000">
                                          <p:val>
                                            <p:strVal val="#ppt_x"/>
                                          </p:val>
                                        </p:tav>
                                      </p:tavLst>
                                    </p:anim>
                                    <p:anim calcmode="lin" valueType="num">
                                      <p:cBhvr additive="base">
                                        <p:cTn id="12"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2"/>
                                        </p:tgtEl>
                                        <p:attrNameLst>
                                          <p:attrName>style.visibility</p:attrName>
                                        </p:attrNameLst>
                                      </p:cBhvr>
                                      <p:to>
                                        <p:strVal val="visible"/>
                                      </p:to>
                                    </p:set>
                                    <p:anim calcmode="lin" valueType="num">
                                      <p:cBhvr additive="base">
                                        <p:cTn id="17" dur="500" fill="hold"/>
                                        <p:tgtEl>
                                          <p:spTgt spid="30722"/>
                                        </p:tgtEl>
                                        <p:attrNameLst>
                                          <p:attrName>ppt_x</p:attrName>
                                        </p:attrNameLst>
                                      </p:cBhvr>
                                      <p:tavLst>
                                        <p:tav tm="0">
                                          <p:val>
                                            <p:strVal val="#ppt_x"/>
                                          </p:val>
                                        </p:tav>
                                        <p:tav tm="100000">
                                          <p:val>
                                            <p:strVal val="#ppt_x"/>
                                          </p:val>
                                        </p:tav>
                                      </p:tavLst>
                                    </p:anim>
                                    <p:anim calcmode="lin" valueType="num">
                                      <p:cBhvr additive="base">
                                        <p:cTn id="18" dur="500" fill="hold"/>
                                        <p:tgtEl>
                                          <p:spTgt spid="307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98080" cy="1143000"/>
          </a:xfrm>
        </p:spPr>
        <p:txBody>
          <a:bodyPr>
            <a:normAutofit fontScale="90000"/>
          </a:bodyPr>
          <a:lstStyle/>
          <a:p>
            <a:r>
              <a:rPr lang="en-US" dirty="0" smtClean="0"/>
              <a:t>Smaller Schools Spend More: </a:t>
            </a:r>
            <a:br>
              <a:rPr lang="en-US" dirty="0" smtClean="0"/>
            </a:br>
            <a:r>
              <a:rPr lang="en-US" dirty="0" smtClean="0"/>
              <a:t>CCSU is No Exception</a:t>
            </a:r>
            <a:endParaRPr lang="en-US" dirty="0"/>
          </a:p>
        </p:txBody>
      </p:sp>
      <p:sp>
        <p:nvSpPr>
          <p:cNvPr id="31745" name="Rectangle 1"/>
          <p:cNvSpPr>
            <a:spLocks noChangeArrowheads="1"/>
          </p:cNvSpPr>
          <p:nvPr/>
        </p:nvSpPr>
        <p:spPr bwMode="auto">
          <a:xfrm>
            <a:off x="1066800" y="2092642"/>
            <a:ext cx="7924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2008 data from the USA Today NCAA Finance Database for both CCSU and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UConn</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mirrors the data presented in Figure 3.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UConn</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spends only about $5 million in direct administrative support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(green) to runs its $57 million dollar program (maroon); whereas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CCSU has to rely on $8 million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(green) to run its $11 million dollar program (maroon).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an effort to “keep up with the Joneses”, the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schools with the smaller program budgets in the lower deciles,</a:t>
            </a:r>
            <a:r>
              <a:rPr kumimoji="0" lang="en-US" sz="16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like CCSU,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spend a much higher amount via direct administrative support in order to balance the books.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other words, </a:t>
            </a:r>
            <a:r>
              <a:rPr kumimoji="0" lang="en-US"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their sports programs reflect a bigger drain on their annual operating budget.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cause is a</a:t>
            </a:r>
            <a:r>
              <a:rPr kumimoji="0" lang="en-US"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revenue shortfall</a:t>
            </a:r>
            <a:r>
              <a:rPr kumimoji="0" lang="en-US"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for smaller schools like CCSU.</a:t>
            </a:r>
            <a:endParaRPr lang="en-US" sz="16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31746" name="Rectangle 2"/>
          <p:cNvSpPr>
            <a:spLocks noChangeArrowheads="1"/>
          </p:cNvSpPr>
          <p:nvPr/>
        </p:nvSpPr>
        <p:spPr bwMode="auto">
          <a:xfrm>
            <a:off x="1447800" y="6407750"/>
            <a:ext cx="6019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USA Today NCAA Athletic Finance Database: (web: </a:t>
            </a: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rPr>
              <a:t>http://www.usatoday.com/sports/college/ncaa-finances.htm</a:t>
            </a:r>
            <a:r>
              <a:rPr kumimoji="0" 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has CCSU data up to 2008.</a:t>
            </a:r>
            <a:r>
              <a:rPr kumimoji="0" lang="en-US" sz="9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2009 data was received from the FAR.</a:t>
            </a:r>
            <a:endParaRPr kumimoji="0" lang="en-US" sz="1800" b="0" i="0" u="none" strike="noStrike" cap="none" normalizeH="0" baseline="0" dirty="0" smtClean="0">
              <a:ln>
                <a:noFill/>
              </a:ln>
              <a:solidFill>
                <a:schemeClr val="tx1"/>
              </a:solidFill>
              <a:effectLst/>
              <a:latin typeface="Arial" pitchFamily="34" charset="0"/>
            </a:endParaRPr>
          </a:p>
        </p:txBody>
      </p:sp>
      <p:pic>
        <p:nvPicPr>
          <p:cNvPr id="5" name="Picture 4" descr="Figure3KnightFoundation.jpg"/>
          <p:cNvPicPr/>
          <p:nvPr/>
        </p:nvPicPr>
        <p:blipFill>
          <a:blip r:embed="rId3" cstate="print"/>
          <a:stretch>
            <a:fillRect/>
          </a:stretch>
        </p:blipFill>
        <p:spPr>
          <a:xfrm>
            <a:off x="7086600" y="228600"/>
            <a:ext cx="1676400" cy="1371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CCSU: From 2004 to 2009</a:t>
            </a:r>
            <a:endParaRPr lang="en-US" dirty="0"/>
          </a:p>
        </p:txBody>
      </p:sp>
      <p:sp>
        <p:nvSpPr>
          <p:cNvPr id="32769" name="Rectangle 1"/>
          <p:cNvSpPr>
            <a:spLocks noChangeArrowheads="1"/>
          </p:cNvSpPr>
          <p:nvPr/>
        </p:nvSpPr>
        <p:spPr bwMode="auto">
          <a:xfrm>
            <a:off x="1528410" y="1400145"/>
            <a:ext cx="608717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CCSU’s Athletic Program Expenses/Revenue Breakdown</a:t>
            </a:r>
            <a:endParaRPr kumimoji="0" lang="en-US" sz="2000" b="0" i="0" u="none" strike="noStrike" cap="none" normalizeH="0" baseline="0" dirty="0" smtClean="0">
              <a:ln>
                <a:noFill/>
              </a:ln>
              <a:solidFill>
                <a:schemeClr val="tx1"/>
              </a:solidFill>
              <a:effectLst/>
              <a:latin typeface="Arial" pitchFamily="34" charset="0"/>
            </a:endParaRPr>
          </a:p>
        </p:txBody>
      </p:sp>
      <p:pic>
        <p:nvPicPr>
          <p:cNvPr id="4" name="Picture 3" descr="CCSU_UPBC_D1.jpg"/>
          <p:cNvPicPr>
            <a:picLocks noChangeAspect="1"/>
          </p:cNvPicPr>
          <p:nvPr/>
        </p:nvPicPr>
        <p:blipFill>
          <a:blip r:embed="rId2" cstate="print"/>
          <a:stretch>
            <a:fillRect/>
          </a:stretch>
        </p:blipFill>
        <p:spPr>
          <a:xfrm>
            <a:off x="1447800" y="1905000"/>
            <a:ext cx="6662737" cy="4634620"/>
          </a:xfrm>
          <a:prstGeom prst="rect">
            <a:avLst/>
          </a:prstGeom>
        </p:spPr>
      </p:pic>
      <p:cxnSp>
        <p:nvCxnSpPr>
          <p:cNvPr id="6" name="Straight Connector 5"/>
          <p:cNvCxnSpPr/>
          <p:nvPr/>
        </p:nvCxnSpPr>
        <p:spPr>
          <a:xfrm flipV="1">
            <a:off x="2438400" y="3429000"/>
            <a:ext cx="5562600" cy="106680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438400" y="2362200"/>
            <a:ext cx="5562600" cy="1828800"/>
          </a:xfrm>
          <a:prstGeom prst="line">
            <a:avLst/>
          </a:prstGeom>
          <a:ln w="317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2667000"/>
          </a:xfrm>
        </p:spPr>
        <p:txBody>
          <a:bodyPr>
            <a:normAutofit fontScale="90000"/>
          </a:bodyPr>
          <a:lstStyle/>
          <a:p>
            <a:r>
              <a:rPr lang="en-US" dirty="0" smtClean="0"/>
              <a:t>To answer the Question:</a:t>
            </a:r>
            <a:br>
              <a:rPr lang="en-US" dirty="0" smtClean="0"/>
            </a:br>
            <a:r>
              <a:rPr lang="en-US" sz="4800" b="1" dirty="0" smtClean="0"/>
              <a:t>Is CCSU’s Athletic Program Sustainable?</a:t>
            </a:r>
            <a:r>
              <a:rPr lang="en-US" dirty="0" smtClean="0"/>
              <a:t/>
            </a:r>
            <a:br>
              <a:rPr lang="en-US" dirty="0" smtClean="0"/>
            </a:br>
            <a:endParaRPr lang="en-US" b="1" dirty="0"/>
          </a:p>
        </p:txBody>
      </p:sp>
      <p:sp>
        <p:nvSpPr>
          <p:cNvPr id="4" name="Rectangle 3"/>
          <p:cNvSpPr/>
          <p:nvPr/>
        </p:nvSpPr>
        <p:spPr>
          <a:xfrm>
            <a:off x="4267200" y="2743200"/>
            <a:ext cx="4572000" cy="3816429"/>
          </a:xfrm>
          <a:prstGeom prst="rect">
            <a:avLst/>
          </a:prstGeom>
        </p:spPr>
        <p:txBody>
          <a:bodyPr>
            <a:spAutoFit/>
          </a:bodyPr>
          <a:lstStyle/>
          <a:p>
            <a:r>
              <a:rPr lang="en-US" dirty="0" smtClean="0"/>
              <a:t/>
            </a:r>
            <a:br>
              <a:rPr lang="en-US" dirty="0" smtClean="0"/>
            </a:br>
            <a:r>
              <a:rPr lang="en-US" sz="3200" i="1" dirty="0" smtClean="0"/>
              <a:t>Perhaps, but at what cost and who foots the bill</a:t>
            </a:r>
            <a:r>
              <a:rPr lang="en-US" sz="3200" dirty="0" smtClean="0"/>
              <a:t>?</a:t>
            </a:r>
          </a:p>
          <a:p>
            <a:r>
              <a:rPr lang="en-US" sz="3200" dirty="0" smtClean="0"/>
              <a:t>We have to First Understand and Communicate </a:t>
            </a:r>
            <a:r>
              <a:rPr lang="en-US" sz="3200" b="1" dirty="0" smtClean="0"/>
              <a:t>Where the Money Comes From</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476488" cy="2316480"/>
          </a:xfrm>
        </p:spPr>
        <p:txBody>
          <a:bodyPr>
            <a:normAutofit fontScale="90000"/>
          </a:bodyPr>
          <a:lstStyle/>
          <a:p>
            <a:r>
              <a:rPr lang="en-US" dirty="0" smtClean="0"/>
              <a:t>For Most Universities, the Money from Direct Administrative Support to Balance the Budget of the Athletic Program Comes From the University’s General Fund.</a:t>
            </a:r>
            <a:endParaRPr lang="en-US" dirty="0"/>
          </a:p>
        </p:txBody>
      </p:sp>
      <p:sp>
        <p:nvSpPr>
          <p:cNvPr id="3" name="Rectangle 2"/>
          <p:cNvSpPr/>
          <p:nvPr/>
        </p:nvSpPr>
        <p:spPr>
          <a:xfrm>
            <a:off x="2438400" y="6400800"/>
            <a:ext cx="4800600" cy="338554"/>
          </a:xfrm>
          <a:prstGeom prst="rect">
            <a:avLst/>
          </a:prstGeom>
        </p:spPr>
        <p:txBody>
          <a:bodyPr wrap="square">
            <a:spAutoFit/>
          </a:bodyPr>
          <a:lstStyle/>
          <a:p>
            <a:r>
              <a:rPr lang="en-US" sz="800" dirty="0" smtClean="0">
                <a:hlinkClick r:id="rId2"/>
              </a:rPr>
              <a:t>http://www.changemag.org/Archives/Back%20Issues/2011/January-February%202011/game-change-full.html</a:t>
            </a:r>
            <a:endParaRPr lang="en-US" sz="800" dirty="0" smtClean="0"/>
          </a:p>
          <a:p>
            <a:r>
              <a:rPr lang="en-US" sz="800" dirty="0" smtClean="0"/>
              <a:t>http://www.cpb.org/annualreports/2009/financials.html</a:t>
            </a:r>
            <a:endParaRPr lang="en-US" sz="800" dirty="0"/>
          </a:p>
        </p:txBody>
      </p:sp>
      <p:sp>
        <p:nvSpPr>
          <p:cNvPr id="4" name="Rectangle 3"/>
          <p:cNvSpPr/>
          <p:nvPr/>
        </p:nvSpPr>
        <p:spPr>
          <a:xfrm>
            <a:off x="1371600" y="2819400"/>
            <a:ext cx="7620000" cy="1754326"/>
          </a:xfrm>
          <a:prstGeom prst="rect">
            <a:avLst/>
          </a:prstGeom>
        </p:spPr>
        <p:txBody>
          <a:bodyPr wrap="square">
            <a:spAutoFit/>
          </a:bodyPr>
          <a:lstStyle/>
          <a:p>
            <a:r>
              <a:rPr lang="en-US" dirty="0" smtClean="0"/>
              <a:t>From Jan-Feb 2011 Change Magazine,  </a:t>
            </a:r>
            <a:r>
              <a:rPr lang="en-US" i="1" dirty="0" smtClean="0"/>
              <a:t>A Game Change: Paying for Big-Time College Sports </a:t>
            </a:r>
            <a:r>
              <a:rPr lang="en-US" dirty="0" smtClean="0"/>
              <a:t>by Karen Weaver:</a:t>
            </a:r>
          </a:p>
          <a:p>
            <a:endParaRPr lang="en-US" dirty="0" smtClean="0"/>
          </a:p>
          <a:p>
            <a:endParaRPr lang="en-US" dirty="0" smtClean="0"/>
          </a:p>
          <a:p>
            <a:endParaRPr lang="en-US" dirty="0" smtClean="0"/>
          </a:p>
          <a:p>
            <a:endParaRPr lang="en-US" dirty="0"/>
          </a:p>
        </p:txBody>
      </p:sp>
      <p:sp>
        <p:nvSpPr>
          <p:cNvPr id="5" name="Rectangle 4"/>
          <p:cNvSpPr/>
          <p:nvPr/>
        </p:nvSpPr>
        <p:spPr>
          <a:xfrm>
            <a:off x="1447800" y="3581400"/>
            <a:ext cx="7315200" cy="2862322"/>
          </a:xfrm>
          <a:prstGeom prst="rect">
            <a:avLst/>
          </a:prstGeom>
        </p:spPr>
        <p:txBody>
          <a:bodyPr wrap="square">
            <a:spAutoFit/>
          </a:bodyPr>
          <a:lstStyle/>
          <a:p>
            <a:r>
              <a:rPr lang="en-US" dirty="0" smtClean="0"/>
              <a:t>“Conventional wisdom is that athletics departments function like other auxiliary units on campus: as self-sustaining enterprises. But for many schools, institutional support means the difference between having an athletics program or not. When </a:t>
            </a:r>
            <a:r>
              <a:rPr lang="en-US" i="1" dirty="0" smtClean="0"/>
              <a:t>USA Today</a:t>
            </a:r>
            <a:r>
              <a:rPr lang="en-US" dirty="0" smtClean="0"/>
              <a:t> examined the 119 Football Bowl Subdivision athletic programs in 2010, the newspaper found that, on average, 60 percent of their income came from the universities' general fund and/or student fees. Subsidies for big-time athletics collectively totaled $800 million in 2009, up 20 percent from four years previously.”</a:t>
            </a:r>
          </a:p>
          <a:p>
            <a:endParaRPr lang="en-US" dirty="0" smtClean="0"/>
          </a:p>
          <a:p>
            <a:r>
              <a:rPr lang="en-US" sz="1400" i="1" dirty="0" smtClean="0"/>
              <a:t>(To put the athletic subsidies in perspective, the CPB received $461 million in federal subsidies in 2009)</a:t>
            </a:r>
            <a:endParaRPr lang="en-US" sz="14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CCSU’s General Fund</a:t>
            </a:r>
            <a:endParaRPr lang="en-US" dirty="0"/>
          </a:p>
        </p:txBody>
      </p:sp>
      <p:sp>
        <p:nvSpPr>
          <p:cNvPr id="3" name="TextBox 2"/>
          <p:cNvSpPr txBox="1"/>
          <p:nvPr/>
        </p:nvSpPr>
        <p:spPr>
          <a:xfrm>
            <a:off x="4953166" y="1752600"/>
            <a:ext cx="4190834" cy="3693319"/>
          </a:xfrm>
          <a:prstGeom prst="rect">
            <a:avLst/>
          </a:prstGeom>
          <a:noFill/>
        </p:spPr>
        <p:txBody>
          <a:bodyPr wrap="square" rtlCol="0">
            <a:spAutoFit/>
          </a:bodyPr>
          <a:lstStyle/>
          <a:p>
            <a:r>
              <a:rPr lang="en-US" dirty="0" smtClean="0"/>
              <a:t>This pie graph is a few years old (FY07-08) but it excellently illustrates the different sources of revenue for CCSU including student tuition, student fees, course fees, and state appropriations.</a:t>
            </a:r>
          </a:p>
          <a:p>
            <a:endParaRPr lang="en-US" dirty="0" smtClean="0"/>
          </a:p>
          <a:p>
            <a:r>
              <a:rPr lang="en-US" dirty="0" smtClean="0"/>
              <a:t>Over the past couple of years, the amount of state appropriations has decreased leading to more reliance on student tuition and fees. This, in turn, means that as spending on athletics is increased then the students and their families bear a greater burden.</a:t>
            </a:r>
            <a:endParaRPr lang="en-US" dirty="0"/>
          </a:p>
        </p:txBody>
      </p:sp>
      <p:sp>
        <p:nvSpPr>
          <p:cNvPr id="4" name="Rectangle 3"/>
          <p:cNvSpPr/>
          <p:nvPr/>
        </p:nvSpPr>
        <p:spPr>
          <a:xfrm>
            <a:off x="990600" y="6172200"/>
            <a:ext cx="4572000" cy="215444"/>
          </a:xfrm>
          <a:prstGeom prst="rect">
            <a:avLst/>
          </a:prstGeom>
        </p:spPr>
        <p:txBody>
          <a:bodyPr>
            <a:spAutoFit/>
          </a:bodyPr>
          <a:lstStyle/>
          <a:p>
            <a:r>
              <a:rPr lang="en-US" sz="800" dirty="0" smtClean="0"/>
              <a:t>http://web.ccsu.edu/upbc/Year07-08/091907_Wilder_FY08%20Spending%20Plan.pdf</a:t>
            </a:r>
            <a:endParaRPr lang="en-US" sz="800" dirty="0"/>
          </a:p>
        </p:txBody>
      </p:sp>
      <p:pic>
        <p:nvPicPr>
          <p:cNvPr id="39938" name="Picture 2"/>
          <p:cNvPicPr>
            <a:picLocks noChangeAspect="1" noChangeArrowheads="1"/>
          </p:cNvPicPr>
          <p:nvPr/>
        </p:nvPicPr>
        <p:blipFill>
          <a:blip r:embed="rId2" cstate="print"/>
          <a:srcRect/>
          <a:stretch>
            <a:fillRect/>
          </a:stretch>
        </p:blipFill>
        <p:spPr bwMode="auto">
          <a:xfrm>
            <a:off x="152400" y="1752600"/>
            <a:ext cx="4810125" cy="3267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28600"/>
            <a:ext cx="3611880" cy="1752600"/>
          </a:xfrm>
        </p:spPr>
        <p:txBody>
          <a:bodyPr>
            <a:noAutofit/>
          </a:bodyPr>
          <a:lstStyle/>
          <a:p>
            <a:r>
              <a:rPr lang="en-US" sz="3200" dirty="0" smtClean="0"/>
              <a:t>CCSU Athletics Rely on the University General Fund</a:t>
            </a:r>
            <a:endParaRPr lang="en-US" sz="3200" dirty="0"/>
          </a:p>
        </p:txBody>
      </p:sp>
      <p:graphicFrame>
        <p:nvGraphicFramePr>
          <p:cNvPr id="4" name="Table 3"/>
          <p:cNvGraphicFramePr>
            <a:graphicFrameLocks noGrp="1"/>
          </p:cNvGraphicFramePr>
          <p:nvPr/>
        </p:nvGraphicFramePr>
        <p:xfrm>
          <a:off x="1066800" y="533400"/>
          <a:ext cx="3827985" cy="5881992"/>
        </p:xfrm>
        <a:graphic>
          <a:graphicData uri="http://schemas.openxmlformats.org/drawingml/2006/table">
            <a:tbl>
              <a:tblPr/>
              <a:tblGrid>
                <a:gridCol w="3014921"/>
                <a:gridCol w="813064"/>
              </a:tblGrid>
              <a:tr h="147377">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Revenue</a:t>
                      </a:r>
                      <a:endParaRPr lang="en-US" sz="12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a:lnSpc>
                          <a:spcPct val="115000"/>
                        </a:lnSpc>
                      </a:pPr>
                      <a:endParaRPr lang="en-US" sz="900">
                        <a:latin typeface="Calibri"/>
                        <a:ea typeface="Times New Roman"/>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Ticket </a:t>
                      </a:r>
                      <a:r>
                        <a:rPr lang="en-US" sz="800" b="1" dirty="0">
                          <a:solidFill>
                            <a:srgbClr val="000000"/>
                          </a:solidFill>
                          <a:latin typeface="Times New Roman"/>
                          <a:ea typeface="Times New Roman"/>
                          <a:cs typeface="Times New Roman"/>
                        </a:rPr>
                        <a:t>sales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$52,469.00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Student </a:t>
                      </a:r>
                      <a:r>
                        <a:rPr lang="en-US" sz="800" b="1" dirty="0">
                          <a:solidFill>
                            <a:srgbClr val="000000"/>
                          </a:solidFill>
                          <a:latin typeface="Times New Roman"/>
                          <a:ea typeface="Times New Roman"/>
                          <a:cs typeface="Times New Roman"/>
                        </a:rPr>
                        <a:t>fees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$0.00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Guarantees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$173,785.00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Contributions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$326,357.00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Compensation </a:t>
                      </a:r>
                      <a:r>
                        <a:rPr lang="en-US" sz="800" b="1" dirty="0">
                          <a:solidFill>
                            <a:srgbClr val="000000"/>
                          </a:solidFill>
                          <a:latin typeface="Times New Roman"/>
                          <a:ea typeface="Times New Roman"/>
                          <a:cs typeface="Times New Roman"/>
                        </a:rPr>
                        <a:t>and benefits provided by a third party</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$0.00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Direct </a:t>
                      </a:r>
                      <a:r>
                        <a:rPr lang="en-US" sz="800" b="1" dirty="0">
                          <a:solidFill>
                            <a:srgbClr val="000000"/>
                          </a:solidFill>
                          <a:latin typeface="Times New Roman"/>
                          <a:ea typeface="Times New Roman"/>
                          <a:cs typeface="Times New Roman"/>
                        </a:rPr>
                        <a:t>state or other government support</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$0.00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FF0000"/>
                          </a:solidFill>
                          <a:latin typeface="Times New Roman"/>
                          <a:ea typeface="Times New Roman"/>
                          <a:cs typeface="Times New Roman"/>
                        </a:rPr>
                        <a:t>     Direct </a:t>
                      </a:r>
                      <a:r>
                        <a:rPr lang="en-US" sz="800" b="1" dirty="0">
                          <a:solidFill>
                            <a:srgbClr val="FF0000"/>
                          </a:solidFill>
                          <a:latin typeface="Times New Roman"/>
                          <a:ea typeface="Times New Roman"/>
                          <a:cs typeface="Times New Roman"/>
                        </a:rPr>
                        <a:t>institutional support</a:t>
                      </a:r>
                      <a:endParaRPr lang="en-US" sz="800" b="1" dirty="0">
                        <a:solidFill>
                          <a:srgbClr val="FF000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b="1" dirty="0">
                          <a:solidFill>
                            <a:srgbClr val="FF0000"/>
                          </a:solidFill>
                          <a:latin typeface="Times New Roman"/>
                          <a:ea typeface="Times New Roman"/>
                          <a:cs typeface="Times New Roman"/>
                        </a:rPr>
                        <a:t>$8,707,849.00</a:t>
                      </a:r>
                      <a:endParaRPr lang="en-US" sz="800" b="1" dirty="0">
                        <a:solidFill>
                          <a:srgbClr val="FF000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chemeClr val="bg2">
                              <a:lumMod val="50000"/>
                            </a:schemeClr>
                          </a:solidFill>
                          <a:latin typeface="Times New Roman"/>
                          <a:ea typeface="Times New Roman"/>
                          <a:cs typeface="Times New Roman"/>
                        </a:rPr>
                        <a:t>     Indirect </a:t>
                      </a:r>
                      <a:r>
                        <a:rPr lang="en-US" sz="800" b="1" dirty="0">
                          <a:solidFill>
                            <a:schemeClr val="bg2">
                              <a:lumMod val="50000"/>
                            </a:schemeClr>
                          </a:solidFill>
                          <a:latin typeface="Times New Roman"/>
                          <a:ea typeface="Times New Roman"/>
                          <a:cs typeface="Times New Roman"/>
                        </a:rPr>
                        <a:t>facilities and administrative support</a:t>
                      </a:r>
                      <a:endParaRPr lang="en-US" sz="800" dirty="0">
                        <a:solidFill>
                          <a:schemeClr val="bg2">
                            <a:lumMod val="50000"/>
                          </a:schemeClr>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chemeClr val="bg2">
                              <a:lumMod val="50000"/>
                            </a:schemeClr>
                          </a:solidFill>
                          <a:latin typeface="Times New Roman"/>
                          <a:ea typeface="Times New Roman"/>
                          <a:cs typeface="Times New Roman"/>
                        </a:rPr>
                        <a:t>$2,241,356.00</a:t>
                      </a:r>
                      <a:endParaRPr lang="en-US" sz="800" dirty="0">
                        <a:solidFill>
                          <a:schemeClr val="bg2">
                            <a:lumMod val="50000"/>
                          </a:schemeClr>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NCAA/conference </a:t>
                      </a:r>
                      <a:r>
                        <a:rPr lang="en-US" sz="800" b="1" dirty="0">
                          <a:solidFill>
                            <a:srgbClr val="000000"/>
                          </a:solidFill>
                          <a:latin typeface="Times New Roman"/>
                          <a:ea typeface="Times New Roman"/>
                          <a:cs typeface="Times New Roman"/>
                        </a:rPr>
                        <a:t>distributions including all tournament </a:t>
                      </a:r>
                      <a:r>
                        <a:rPr lang="en-US" sz="800" b="1" dirty="0" smtClean="0">
                          <a:solidFill>
                            <a:srgbClr val="000000"/>
                          </a:solidFill>
                          <a:latin typeface="Times New Roman"/>
                          <a:ea typeface="Times New Roman"/>
                          <a:cs typeface="Times New Roman"/>
                        </a:rPr>
                        <a:t>  </a:t>
                      </a:r>
                    </a:p>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revenues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$320,006.00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Broadcast</a:t>
                      </a:r>
                      <a:r>
                        <a:rPr lang="en-US" sz="800" b="1" dirty="0">
                          <a:solidFill>
                            <a:srgbClr val="000000"/>
                          </a:solidFill>
                          <a:latin typeface="Times New Roman"/>
                          <a:ea typeface="Times New Roman"/>
                          <a:cs typeface="Times New Roman"/>
                        </a:rPr>
                        <a:t>, television, radio, and internet rights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Program </a:t>
                      </a:r>
                      <a:r>
                        <a:rPr lang="en-US" sz="800" b="1" dirty="0">
                          <a:solidFill>
                            <a:srgbClr val="000000"/>
                          </a:solidFill>
                          <a:latin typeface="Times New Roman"/>
                          <a:ea typeface="Times New Roman"/>
                          <a:cs typeface="Times New Roman"/>
                        </a:rPr>
                        <a:t>sales, concession, novelty sales, and parking</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$369.00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Royalties</a:t>
                      </a:r>
                      <a:r>
                        <a:rPr lang="en-US" sz="800" b="1" dirty="0">
                          <a:solidFill>
                            <a:srgbClr val="000000"/>
                          </a:solidFill>
                          <a:latin typeface="Times New Roman"/>
                          <a:ea typeface="Times New Roman"/>
                          <a:cs typeface="Times New Roman"/>
                        </a:rPr>
                        <a:t>, licensing, advertisements and sponsorships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$42,113</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Sports </a:t>
                      </a:r>
                      <a:r>
                        <a:rPr lang="en-US" sz="800" b="1" dirty="0">
                          <a:solidFill>
                            <a:srgbClr val="000000"/>
                          </a:solidFill>
                          <a:latin typeface="Times New Roman"/>
                          <a:ea typeface="Times New Roman"/>
                          <a:cs typeface="Times New Roman"/>
                        </a:rPr>
                        <a:t>camp revenues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Endowment </a:t>
                      </a:r>
                      <a:r>
                        <a:rPr lang="en-US" sz="800" b="1" dirty="0">
                          <a:solidFill>
                            <a:srgbClr val="000000"/>
                          </a:solidFill>
                          <a:latin typeface="Times New Roman"/>
                          <a:ea typeface="Times New Roman"/>
                          <a:cs typeface="Times New Roman"/>
                        </a:rPr>
                        <a:t>and investment income</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$344,990.00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Other</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$66,431.00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1000" b="1" dirty="0" smtClean="0">
                          <a:solidFill>
                            <a:srgbClr val="002060"/>
                          </a:solidFill>
                          <a:latin typeface="Times New Roman"/>
                          <a:ea typeface="Times New Roman"/>
                          <a:cs typeface="Times New Roman"/>
                        </a:rPr>
                        <a:t>     Subtotal </a:t>
                      </a:r>
                      <a:r>
                        <a:rPr lang="en-US" sz="1000" b="1" dirty="0">
                          <a:solidFill>
                            <a:srgbClr val="002060"/>
                          </a:solidFill>
                          <a:latin typeface="Times New Roman"/>
                          <a:ea typeface="Times New Roman"/>
                          <a:cs typeface="Times New Roman"/>
                        </a:rPr>
                        <a:t>operating revenue</a:t>
                      </a:r>
                      <a:endParaRPr lang="en-US" sz="1000" b="1" dirty="0">
                        <a:solidFill>
                          <a:srgbClr val="00206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chemeClr val="accent2"/>
                    </a:solidFill>
                  </a:tcPr>
                </a:tc>
                <a:tc>
                  <a:txBody>
                    <a:bodyPr/>
                    <a:lstStyle/>
                    <a:p>
                      <a:pPr marL="0" marR="0">
                        <a:lnSpc>
                          <a:spcPct val="115000"/>
                        </a:lnSpc>
                        <a:spcBef>
                          <a:spcPts val="0"/>
                        </a:spcBef>
                        <a:spcAft>
                          <a:spcPts val="1000"/>
                        </a:spcAft>
                      </a:pPr>
                      <a:r>
                        <a:rPr lang="en-US" sz="1000" b="1" dirty="0">
                          <a:solidFill>
                            <a:srgbClr val="002060"/>
                          </a:solidFill>
                          <a:latin typeface="Times New Roman"/>
                          <a:ea typeface="Times New Roman"/>
                          <a:cs typeface="Times New Roman"/>
                        </a:rPr>
                        <a:t>$12,275,725.00</a:t>
                      </a:r>
                      <a:endParaRPr lang="en-US" sz="1000" b="1" dirty="0">
                        <a:solidFill>
                          <a:srgbClr val="00206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chemeClr val="accent2"/>
                    </a:solidFill>
                  </a:tcPr>
                </a:tc>
              </a:tr>
              <a:tr h="147377">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Expenses</a:t>
                      </a:r>
                      <a:endParaRPr lang="en-US" sz="12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a:lnSpc>
                          <a:spcPct val="115000"/>
                        </a:lnSpc>
                      </a:pPr>
                      <a:endParaRPr lang="en-US" sz="900" dirty="0">
                        <a:latin typeface="Calibri"/>
                        <a:ea typeface="Times New Roman"/>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Athletic </a:t>
                      </a:r>
                      <a:r>
                        <a:rPr lang="en-US" sz="800" b="1" dirty="0">
                          <a:solidFill>
                            <a:srgbClr val="000000"/>
                          </a:solidFill>
                          <a:latin typeface="Times New Roman"/>
                          <a:ea typeface="Times New Roman"/>
                          <a:cs typeface="Times New Roman"/>
                        </a:rPr>
                        <a:t>student aid</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$3,022,914.00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Guarantees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Coaching </a:t>
                      </a:r>
                      <a:r>
                        <a:rPr lang="en-US" sz="800" b="1" dirty="0">
                          <a:solidFill>
                            <a:srgbClr val="000000"/>
                          </a:solidFill>
                          <a:latin typeface="Times New Roman"/>
                          <a:ea typeface="Times New Roman"/>
                          <a:cs typeface="Times New Roman"/>
                        </a:rPr>
                        <a:t>salaries, benefits, and bonuses </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$2,905,082.00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Coaching </a:t>
                      </a:r>
                      <a:r>
                        <a:rPr lang="en-US" sz="800" b="1" dirty="0">
                          <a:solidFill>
                            <a:srgbClr val="000000"/>
                          </a:solidFill>
                          <a:latin typeface="Times New Roman"/>
                          <a:ea typeface="Times New Roman"/>
                          <a:cs typeface="Times New Roman"/>
                        </a:rPr>
                        <a:t>other compensation and benefits </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Support </a:t>
                      </a:r>
                      <a:r>
                        <a:rPr lang="en-US" sz="800" b="1" dirty="0">
                          <a:solidFill>
                            <a:srgbClr val="000000"/>
                          </a:solidFill>
                          <a:latin typeface="Times New Roman"/>
                          <a:ea typeface="Times New Roman"/>
                          <a:cs typeface="Times New Roman"/>
                        </a:rPr>
                        <a:t>staff/admin salaries, benefits and bonuses </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$1,959,079.00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Support </a:t>
                      </a:r>
                      <a:r>
                        <a:rPr lang="en-US" sz="800" b="1" dirty="0">
                          <a:solidFill>
                            <a:srgbClr val="000000"/>
                          </a:solidFill>
                          <a:latin typeface="Times New Roman"/>
                          <a:ea typeface="Times New Roman"/>
                          <a:cs typeface="Times New Roman"/>
                        </a:rPr>
                        <a:t>staff/admin other compensation and benefits </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Severance </a:t>
                      </a:r>
                      <a:r>
                        <a:rPr lang="en-US" sz="800" b="1" dirty="0">
                          <a:solidFill>
                            <a:srgbClr val="000000"/>
                          </a:solidFill>
                          <a:latin typeface="Times New Roman"/>
                          <a:ea typeface="Times New Roman"/>
                          <a:cs typeface="Times New Roman"/>
                        </a:rPr>
                        <a:t>payments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Recruiting</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$143,258.00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Team </a:t>
                      </a:r>
                      <a:r>
                        <a:rPr lang="en-US" sz="800" b="1" dirty="0">
                          <a:solidFill>
                            <a:srgbClr val="000000"/>
                          </a:solidFill>
                          <a:latin typeface="Times New Roman"/>
                          <a:ea typeface="Times New Roman"/>
                          <a:cs typeface="Times New Roman"/>
                        </a:rPr>
                        <a:t>travel</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$795,653.00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Equipment</a:t>
                      </a:r>
                      <a:r>
                        <a:rPr lang="en-US" sz="800" b="1" dirty="0">
                          <a:solidFill>
                            <a:srgbClr val="000000"/>
                          </a:solidFill>
                          <a:latin typeface="Times New Roman"/>
                          <a:ea typeface="Times New Roman"/>
                          <a:cs typeface="Times New Roman"/>
                        </a:rPr>
                        <a:t>, uniforms and supplies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$241,646.00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Game </a:t>
                      </a:r>
                      <a:r>
                        <a:rPr lang="en-US" sz="800" b="1" dirty="0">
                          <a:solidFill>
                            <a:srgbClr val="000000"/>
                          </a:solidFill>
                          <a:latin typeface="Times New Roman"/>
                          <a:ea typeface="Times New Roman"/>
                          <a:cs typeface="Times New Roman"/>
                        </a:rPr>
                        <a:t>expenses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$172,014.00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Fund </a:t>
                      </a:r>
                      <a:r>
                        <a:rPr lang="en-US" sz="800" b="1" dirty="0">
                          <a:solidFill>
                            <a:srgbClr val="000000"/>
                          </a:solidFill>
                          <a:latin typeface="Times New Roman"/>
                          <a:ea typeface="Times New Roman"/>
                          <a:cs typeface="Times New Roman"/>
                        </a:rPr>
                        <a:t>raising, marketing and promotion</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$53,865.00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Sports </a:t>
                      </a:r>
                      <a:r>
                        <a:rPr lang="en-US" sz="800" b="1" dirty="0">
                          <a:solidFill>
                            <a:srgbClr val="000000"/>
                          </a:solidFill>
                          <a:latin typeface="Times New Roman"/>
                          <a:ea typeface="Times New Roman"/>
                          <a:cs typeface="Times New Roman"/>
                        </a:rPr>
                        <a:t>camps expenses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Direct </a:t>
                      </a:r>
                      <a:r>
                        <a:rPr lang="en-US" sz="800" b="1" dirty="0">
                          <a:solidFill>
                            <a:srgbClr val="000000"/>
                          </a:solidFill>
                          <a:latin typeface="Times New Roman"/>
                          <a:ea typeface="Times New Roman"/>
                          <a:cs typeface="Times New Roman"/>
                        </a:rPr>
                        <a:t>facilities, maintenance, and rental</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$61,089.00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Spirit </a:t>
                      </a:r>
                      <a:r>
                        <a:rPr lang="en-US" sz="800" b="1" dirty="0">
                          <a:solidFill>
                            <a:srgbClr val="000000"/>
                          </a:solidFill>
                          <a:latin typeface="Times New Roman"/>
                          <a:ea typeface="Times New Roman"/>
                          <a:cs typeface="Times New Roman"/>
                        </a:rPr>
                        <a:t>groups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chemeClr val="bg2">
                              <a:lumMod val="50000"/>
                            </a:schemeClr>
                          </a:solidFill>
                          <a:latin typeface="Times New Roman"/>
                          <a:ea typeface="Times New Roman"/>
                          <a:cs typeface="Times New Roman"/>
                        </a:rPr>
                        <a:t>     Indirect </a:t>
                      </a:r>
                      <a:r>
                        <a:rPr lang="en-US" sz="800" b="1" dirty="0">
                          <a:solidFill>
                            <a:schemeClr val="bg2">
                              <a:lumMod val="50000"/>
                            </a:schemeClr>
                          </a:solidFill>
                          <a:latin typeface="Times New Roman"/>
                          <a:ea typeface="Times New Roman"/>
                          <a:cs typeface="Times New Roman"/>
                        </a:rPr>
                        <a:t>facilities and administrative support</a:t>
                      </a:r>
                      <a:endParaRPr lang="en-US" sz="800" dirty="0">
                        <a:solidFill>
                          <a:schemeClr val="bg2">
                            <a:lumMod val="50000"/>
                          </a:schemeClr>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chemeClr val="bg2">
                              <a:lumMod val="50000"/>
                            </a:schemeClr>
                          </a:solidFill>
                          <a:latin typeface="Times New Roman"/>
                          <a:ea typeface="Times New Roman"/>
                          <a:cs typeface="Times New Roman"/>
                        </a:rPr>
                        <a:t>$2,241,356.00</a:t>
                      </a:r>
                      <a:endParaRPr lang="en-US" sz="800" dirty="0">
                        <a:solidFill>
                          <a:schemeClr val="bg2">
                            <a:lumMod val="50000"/>
                          </a:schemeClr>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Medical </a:t>
                      </a:r>
                      <a:r>
                        <a:rPr lang="en-US" sz="800" b="1" dirty="0">
                          <a:solidFill>
                            <a:srgbClr val="000000"/>
                          </a:solidFill>
                          <a:latin typeface="Times New Roman"/>
                          <a:ea typeface="Times New Roman"/>
                          <a:cs typeface="Times New Roman"/>
                        </a:rPr>
                        <a:t>expenses and medical insurance</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$38,568.00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Memberships </a:t>
                      </a:r>
                      <a:r>
                        <a:rPr lang="en-US" sz="800" b="1" dirty="0">
                          <a:solidFill>
                            <a:srgbClr val="000000"/>
                          </a:solidFill>
                          <a:latin typeface="Times New Roman"/>
                          <a:ea typeface="Times New Roman"/>
                          <a:cs typeface="Times New Roman"/>
                        </a:rPr>
                        <a:t>and dues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$50,110.00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Other </a:t>
                      </a:r>
                      <a:r>
                        <a:rPr lang="en-US" sz="800" b="1" dirty="0">
                          <a:solidFill>
                            <a:srgbClr val="000000"/>
                          </a:solidFill>
                          <a:latin typeface="Times New Roman"/>
                          <a:ea typeface="Times New Roman"/>
                          <a:cs typeface="Times New Roman"/>
                        </a:rPr>
                        <a:t>operating expenses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$80,185.00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1000" b="1" dirty="0" smtClean="0">
                          <a:solidFill>
                            <a:srgbClr val="002060"/>
                          </a:solidFill>
                          <a:latin typeface="Times New Roman"/>
                          <a:ea typeface="Times New Roman"/>
                          <a:cs typeface="Times New Roman"/>
                        </a:rPr>
                        <a:t>     Total </a:t>
                      </a:r>
                      <a:r>
                        <a:rPr lang="en-US" sz="1000" b="1" dirty="0">
                          <a:solidFill>
                            <a:srgbClr val="002060"/>
                          </a:solidFill>
                          <a:latin typeface="Times New Roman"/>
                          <a:ea typeface="Times New Roman"/>
                          <a:cs typeface="Times New Roman"/>
                        </a:rPr>
                        <a:t>operating expenses</a:t>
                      </a:r>
                      <a:endParaRPr lang="en-US" sz="1000" b="1" dirty="0">
                        <a:solidFill>
                          <a:srgbClr val="00206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chemeClr val="accent2"/>
                    </a:solidFill>
                  </a:tcPr>
                </a:tc>
                <a:tc>
                  <a:txBody>
                    <a:bodyPr/>
                    <a:lstStyle/>
                    <a:p>
                      <a:pPr marL="0" marR="0">
                        <a:lnSpc>
                          <a:spcPct val="115000"/>
                        </a:lnSpc>
                        <a:spcBef>
                          <a:spcPts val="0"/>
                        </a:spcBef>
                        <a:spcAft>
                          <a:spcPts val="1000"/>
                        </a:spcAft>
                      </a:pPr>
                      <a:r>
                        <a:rPr lang="en-US" sz="1000" b="1" dirty="0">
                          <a:solidFill>
                            <a:srgbClr val="002060"/>
                          </a:solidFill>
                          <a:latin typeface="Times New Roman"/>
                          <a:ea typeface="Times New Roman"/>
                          <a:cs typeface="Times New Roman"/>
                        </a:rPr>
                        <a:t>$11,764,819.00</a:t>
                      </a:r>
                      <a:endParaRPr lang="en-US" sz="1000" b="1" dirty="0">
                        <a:solidFill>
                          <a:srgbClr val="00206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chemeClr val="accent2"/>
                    </a:solidFill>
                  </a:tcPr>
                </a:tc>
              </a:tr>
            </a:tbl>
          </a:graphicData>
        </a:graphic>
      </p:graphicFrame>
      <p:sp>
        <p:nvSpPr>
          <p:cNvPr id="5" name="TextBox 4"/>
          <p:cNvSpPr txBox="1"/>
          <p:nvPr/>
        </p:nvSpPr>
        <p:spPr>
          <a:xfrm>
            <a:off x="5181600" y="2057400"/>
            <a:ext cx="3810000" cy="4832092"/>
          </a:xfrm>
          <a:prstGeom prst="rect">
            <a:avLst/>
          </a:prstGeom>
          <a:noFill/>
        </p:spPr>
        <p:txBody>
          <a:bodyPr wrap="square" rtlCol="0">
            <a:spAutoFit/>
          </a:bodyPr>
          <a:lstStyle/>
          <a:p>
            <a:r>
              <a:rPr lang="en-US" sz="1600" u="sng" dirty="0" smtClean="0"/>
              <a:t>2009 Snapshot:</a:t>
            </a:r>
          </a:p>
          <a:p>
            <a:pPr>
              <a:buFont typeface="Arial" pitchFamily="34" charset="0"/>
              <a:buChar char="•"/>
            </a:pPr>
            <a:r>
              <a:rPr lang="en-US" sz="1600" dirty="0" smtClean="0"/>
              <a:t>$8.7 million in administrative support   </a:t>
            </a:r>
          </a:p>
          <a:p>
            <a:r>
              <a:rPr lang="en-US" sz="1600" dirty="0" smtClean="0"/>
              <a:t>    is, by far, biggest source of ‘revenue’</a:t>
            </a:r>
          </a:p>
          <a:p>
            <a:pPr>
              <a:buFont typeface="Arial" pitchFamily="34" charset="0"/>
              <a:buChar char="•"/>
            </a:pPr>
            <a:r>
              <a:rPr lang="en-US" sz="1600" dirty="0" smtClean="0"/>
              <a:t>Coaches salaries are</a:t>
            </a:r>
          </a:p>
          <a:p>
            <a:r>
              <a:rPr lang="en-US" sz="1600" dirty="0" smtClean="0"/>
              <a:t>    approaching athletic student aid</a:t>
            </a:r>
          </a:p>
          <a:p>
            <a:pPr>
              <a:buFont typeface="Arial" pitchFamily="34" charset="0"/>
              <a:buChar char="•"/>
            </a:pPr>
            <a:r>
              <a:rPr lang="en-US" sz="1600" dirty="0" smtClean="0"/>
              <a:t>A growing endowment helps revenue </a:t>
            </a:r>
          </a:p>
          <a:p>
            <a:endParaRPr lang="en-US" sz="1600" dirty="0" smtClean="0"/>
          </a:p>
          <a:p>
            <a:pPr>
              <a:buFont typeface="Arial" pitchFamily="34" charset="0"/>
              <a:buChar char="•"/>
            </a:pPr>
            <a:r>
              <a:rPr lang="en-US" sz="1600" dirty="0" smtClean="0"/>
              <a:t>“Indirect facilities and administrative   </a:t>
            </a:r>
          </a:p>
          <a:p>
            <a:r>
              <a:rPr lang="en-US" sz="1600" dirty="0" smtClean="0"/>
              <a:t>     support” is both a revenue and an </a:t>
            </a:r>
          </a:p>
          <a:p>
            <a:r>
              <a:rPr lang="en-US" sz="1600" dirty="0" smtClean="0"/>
              <a:t>     expense</a:t>
            </a:r>
          </a:p>
          <a:p>
            <a:endParaRPr lang="en-US" sz="1600" dirty="0" smtClean="0"/>
          </a:p>
          <a:p>
            <a:r>
              <a:rPr lang="en-US" sz="1600" b="1" dirty="0" smtClean="0"/>
              <a:t>What does the “Direct institutional support” support? </a:t>
            </a:r>
          </a:p>
          <a:p>
            <a:endParaRPr lang="en-US" sz="1600" dirty="0" smtClean="0"/>
          </a:p>
          <a:p>
            <a:r>
              <a:rPr lang="en-US" sz="1600" dirty="0" err="1" smtClean="0"/>
              <a:t>BoT</a:t>
            </a:r>
            <a:r>
              <a:rPr lang="en-US" sz="1600" dirty="0" smtClean="0"/>
              <a:t> policy it cannot support athletic student grants-in-aid since it is made up of government funds, student tuition and fees.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304800"/>
          <a:ext cx="3827985" cy="5881992"/>
        </p:xfrm>
        <a:graphic>
          <a:graphicData uri="http://schemas.openxmlformats.org/drawingml/2006/table">
            <a:tbl>
              <a:tblPr/>
              <a:tblGrid>
                <a:gridCol w="3014921"/>
                <a:gridCol w="813064"/>
              </a:tblGrid>
              <a:tr h="147377">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Revenue</a:t>
                      </a:r>
                      <a:endParaRPr lang="en-US" sz="12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a:lnSpc>
                          <a:spcPct val="115000"/>
                        </a:lnSpc>
                      </a:pPr>
                      <a:endParaRPr lang="en-US" sz="900">
                        <a:latin typeface="Calibri"/>
                        <a:ea typeface="Times New Roman"/>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Ticket </a:t>
                      </a:r>
                      <a:r>
                        <a:rPr lang="en-US" sz="800" b="1" dirty="0">
                          <a:solidFill>
                            <a:srgbClr val="000000"/>
                          </a:solidFill>
                          <a:latin typeface="Times New Roman"/>
                          <a:ea typeface="Times New Roman"/>
                          <a:cs typeface="Times New Roman"/>
                        </a:rPr>
                        <a:t>sales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$52,469.00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Student </a:t>
                      </a:r>
                      <a:r>
                        <a:rPr lang="en-US" sz="800" b="1" dirty="0">
                          <a:solidFill>
                            <a:srgbClr val="000000"/>
                          </a:solidFill>
                          <a:latin typeface="Times New Roman"/>
                          <a:ea typeface="Times New Roman"/>
                          <a:cs typeface="Times New Roman"/>
                        </a:rPr>
                        <a:t>fees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Guarantees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$173,785.00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Contributions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$326,357.00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Compensation </a:t>
                      </a:r>
                      <a:r>
                        <a:rPr lang="en-US" sz="800" b="1" dirty="0">
                          <a:solidFill>
                            <a:srgbClr val="000000"/>
                          </a:solidFill>
                          <a:latin typeface="Times New Roman"/>
                          <a:ea typeface="Times New Roman"/>
                          <a:cs typeface="Times New Roman"/>
                        </a:rPr>
                        <a:t>and benefits provided by a third party</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Direct </a:t>
                      </a:r>
                      <a:r>
                        <a:rPr lang="en-US" sz="800" b="1" dirty="0">
                          <a:solidFill>
                            <a:srgbClr val="000000"/>
                          </a:solidFill>
                          <a:latin typeface="Times New Roman"/>
                          <a:ea typeface="Times New Roman"/>
                          <a:cs typeface="Times New Roman"/>
                        </a:rPr>
                        <a:t>state or other government support</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FF0000"/>
                          </a:solidFill>
                          <a:latin typeface="Times New Roman"/>
                          <a:ea typeface="Times New Roman"/>
                          <a:cs typeface="Times New Roman"/>
                        </a:rPr>
                        <a:t>     Direct </a:t>
                      </a:r>
                      <a:r>
                        <a:rPr lang="en-US" sz="800" b="1" dirty="0">
                          <a:solidFill>
                            <a:srgbClr val="FF0000"/>
                          </a:solidFill>
                          <a:latin typeface="Times New Roman"/>
                          <a:ea typeface="Times New Roman"/>
                          <a:cs typeface="Times New Roman"/>
                        </a:rPr>
                        <a:t>institutional support</a:t>
                      </a:r>
                      <a:endParaRPr lang="en-US" sz="800" b="1" dirty="0">
                        <a:solidFill>
                          <a:srgbClr val="FF000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b="1" dirty="0">
                          <a:solidFill>
                            <a:srgbClr val="FF0000"/>
                          </a:solidFill>
                          <a:latin typeface="Times New Roman"/>
                          <a:ea typeface="Times New Roman"/>
                          <a:cs typeface="Times New Roman"/>
                        </a:rPr>
                        <a:t>$8,707,849.00</a:t>
                      </a:r>
                      <a:endParaRPr lang="en-US" sz="800" b="1" dirty="0">
                        <a:solidFill>
                          <a:srgbClr val="FF000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chemeClr val="bg2">
                              <a:lumMod val="50000"/>
                            </a:schemeClr>
                          </a:solidFill>
                          <a:latin typeface="Times New Roman"/>
                          <a:ea typeface="Times New Roman"/>
                          <a:cs typeface="Times New Roman"/>
                        </a:rPr>
                        <a:t>     Indirect </a:t>
                      </a:r>
                      <a:r>
                        <a:rPr lang="en-US" sz="800" b="1" dirty="0">
                          <a:solidFill>
                            <a:schemeClr val="bg2">
                              <a:lumMod val="50000"/>
                            </a:schemeClr>
                          </a:solidFill>
                          <a:latin typeface="Times New Roman"/>
                          <a:ea typeface="Times New Roman"/>
                          <a:cs typeface="Times New Roman"/>
                        </a:rPr>
                        <a:t>facilities and administrative support</a:t>
                      </a:r>
                      <a:endParaRPr lang="en-US" sz="800" dirty="0">
                        <a:solidFill>
                          <a:schemeClr val="bg2">
                            <a:lumMod val="50000"/>
                          </a:schemeClr>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chemeClr val="bg2">
                              <a:lumMod val="50000"/>
                            </a:schemeClr>
                          </a:solidFill>
                          <a:latin typeface="Times New Roman"/>
                          <a:ea typeface="Times New Roman"/>
                          <a:cs typeface="Times New Roman"/>
                        </a:rPr>
                        <a:t>$2,241,356.00</a:t>
                      </a:r>
                      <a:endParaRPr lang="en-US" sz="800" dirty="0">
                        <a:solidFill>
                          <a:schemeClr val="bg2">
                            <a:lumMod val="50000"/>
                          </a:schemeClr>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NCAA/conference </a:t>
                      </a:r>
                      <a:r>
                        <a:rPr lang="en-US" sz="800" b="1" dirty="0">
                          <a:solidFill>
                            <a:srgbClr val="000000"/>
                          </a:solidFill>
                          <a:latin typeface="Times New Roman"/>
                          <a:ea typeface="Times New Roman"/>
                          <a:cs typeface="Times New Roman"/>
                        </a:rPr>
                        <a:t>distributions including all tournament </a:t>
                      </a:r>
                      <a:r>
                        <a:rPr lang="en-US" sz="800" b="1" dirty="0" smtClean="0">
                          <a:solidFill>
                            <a:srgbClr val="000000"/>
                          </a:solidFill>
                          <a:latin typeface="Times New Roman"/>
                          <a:ea typeface="Times New Roman"/>
                          <a:cs typeface="Times New Roman"/>
                        </a:rPr>
                        <a:t>  </a:t>
                      </a:r>
                    </a:p>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revenues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$320,006.00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Broadcast</a:t>
                      </a:r>
                      <a:r>
                        <a:rPr lang="en-US" sz="800" b="1" dirty="0">
                          <a:solidFill>
                            <a:srgbClr val="000000"/>
                          </a:solidFill>
                          <a:latin typeface="Times New Roman"/>
                          <a:ea typeface="Times New Roman"/>
                          <a:cs typeface="Times New Roman"/>
                        </a:rPr>
                        <a:t>, television, radio, and internet rights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Program </a:t>
                      </a:r>
                      <a:r>
                        <a:rPr lang="en-US" sz="800" b="1" dirty="0">
                          <a:solidFill>
                            <a:srgbClr val="000000"/>
                          </a:solidFill>
                          <a:latin typeface="Times New Roman"/>
                          <a:ea typeface="Times New Roman"/>
                          <a:cs typeface="Times New Roman"/>
                        </a:rPr>
                        <a:t>sales, concession, novelty sales, and parking</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$369.00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Royalties</a:t>
                      </a:r>
                      <a:r>
                        <a:rPr lang="en-US" sz="800" b="1" dirty="0">
                          <a:solidFill>
                            <a:srgbClr val="000000"/>
                          </a:solidFill>
                          <a:latin typeface="Times New Roman"/>
                          <a:ea typeface="Times New Roman"/>
                          <a:cs typeface="Times New Roman"/>
                        </a:rPr>
                        <a:t>, licensing, advertisements and sponsorships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$42,113</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Sports </a:t>
                      </a:r>
                      <a:r>
                        <a:rPr lang="en-US" sz="800" b="1" dirty="0">
                          <a:solidFill>
                            <a:srgbClr val="000000"/>
                          </a:solidFill>
                          <a:latin typeface="Times New Roman"/>
                          <a:ea typeface="Times New Roman"/>
                          <a:cs typeface="Times New Roman"/>
                        </a:rPr>
                        <a:t>camp revenues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Endowment </a:t>
                      </a:r>
                      <a:r>
                        <a:rPr lang="en-US" sz="800" b="1" dirty="0">
                          <a:solidFill>
                            <a:srgbClr val="000000"/>
                          </a:solidFill>
                          <a:latin typeface="Times New Roman"/>
                          <a:ea typeface="Times New Roman"/>
                          <a:cs typeface="Times New Roman"/>
                        </a:rPr>
                        <a:t>and investment income</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$344,990.00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Other</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$66,431.00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1000" b="1" dirty="0" smtClean="0">
                          <a:solidFill>
                            <a:srgbClr val="002060"/>
                          </a:solidFill>
                          <a:latin typeface="Times New Roman"/>
                          <a:ea typeface="Times New Roman"/>
                          <a:cs typeface="Times New Roman"/>
                        </a:rPr>
                        <a:t>     Subtotal </a:t>
                      </a:r>
                      <a:r>
                        <a:rPr lang="en-US" sz="1000" b="1" dirty="0">
                          <a:solidFill>
                            <a:srgbClr val="002060"/>
                          </a:solidFill>
                          <a:latin typeface="Times New Roman"/>
                          <a:ea typeface="Times New Roman"/>
                          <a:cs typeface="Times New Roman"/>
                        </a:rPr>
                        <a:t>operating revenue</a:t>
                      </a:r>
                      <a:endParaRPr lang="en-US" sz="1000" b="1" dirty="0">
                        <a:solidFill>
                          <a:srgbClr val="00206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chemeClr val="accent2"/>
                    </a:solidFill>
                  </a:tcPr>
                </a:tc>
                <a:tc>
                  <a:txBody>
                    <a:bodyPr/>
                    <a:lstStyle/>
                    <a:p>
                      <a:pPr marL="0" marR="0">
                        <a:lnSpc>
                          <a:spcPct val="115000"/>
                        </a:lnSpc>
                        <a:spcBef>
                          <a:spcPts val="0"/>
                        </a:spcBef>
                        <a:spcAft>
                          <a:spcPts val="1000"/>
                        </a:spcAft>
                      </a:pPr>
                      <a:r>
                        <a:rPr lang="en-US" sz="1000" b="1" dirty="0">
                          <a:solidFill>
                            <a:srgbClr val="002060"/>
                          </a:solidFill>
                          <a:latin typeface="Times New Roman"/>
                          <a:ea typeface="Times New Roman"/>
                          <a:cs typeface="Times New Roman"/>
                        </a:rPr>
                        <a:t>$12,275,725.00</a:t>
                      </a:r>
                      <a:endParaRPr lang="en-US" sz="1000" b="1" dirty="0">
                        <a:solidFill>
                          <a:srgbClr val="00206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chemeClr val="accent2"/>
                    </a:solidFill>
                  </a:tcPr>
                </a:tc>
              </a:tr>
              <a:tr h="147377">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Expenses</a:t>
                      </a:r>
                      <a:endParaRPr lang="en-US" sz="12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a:lnSpc>
                          <a:spcPct val="115000"/>
                        </a:lnSpc>
                      </a:pPr>
                      <a:endParaRPr lang="en-US" sz="900" dirty="0">
                        <a:latin typeface="Calibri"/>
                        <a:ea typeface="Times New Roman"/>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Athletic </a:t>
                      </a:r>
                      <a:r>
                        <a:rPr lang="en-US" sz="800" b="1" dirty="0">
                          <a:solidFill>
                            <a:srgbClr val="000000"/>
                          </a:solidFill>
                          <a:latin typeface="Times New Roman"/>
                          <a:ea typeface="Times New Roman"/>
                          <a:cs typeface="Times New Roman"/>
                        </a:rPr>
                        <a:t>student aid</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$3,022,914.00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Guarantees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Coaching </a:t>
                      </a:r>
                      <a:r>
                        <a:rPr lang="en-US" sz="800" b="1" dirty="0">
                          <a:solidFill>
                            <a:srgbClr val="000000"/>
                          </a:solidFill>
                          <a:latin typeface="Times New Roman"/>
                          <a:ea typeface="Times New Roman"/>
                          <a:cs typeface="Times New Roman"/>
                        </a:rPr>
                        <a:t>salaries, benefits, and bonuses </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$2,905,082.00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Coaching </a:t>
                      </a:r>
                      <a:r>
                        <a:rPr lang="en-US" sz="800" b="1" dirty="0">
                          <a:solidFill>
                            <a:srgbClr val="000000"/>
                          </a:solidFill>
                          <a:latin typeface="Times New Roman"/>
                          <a:ea typeface="Times New Roman"/>
                          <a:cs typeface="Times New Roman"/>
                        </a:rPr>
                        <a:t>other compensation and benefits </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Support </a:t>
                      </a:r>
                      <a:r>
                        <a:rPr lang="en-US" sz="800" b="1" dirty="0">
                          <a:solidFill>
                            <a:srgbClr val="000000"/>
                          </a:solidFill>
                          <a:latin typeface="Times New Roman"/>
                          <a:ea typeface="Times New Roman"/>
                          <a:cs typeface="Times New Roman"/>
                        </a:rPr>
                        <a:t>staff/admin salaries, benefits and bonuses </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solidFill>
                            <a:srgbClr val="333333"/>
                          </a:solidFill>
                          <a:latin typeface="Times New Roman"/>
                          <a:ea typeface="Times New Roman"/>
                          <a:cs typeface="Times New Roman"/>
                        </a:rPr>
                        <a:t>$1,959,079.00</a:t>
                      </a:r>
                      <a:endParaRPr lang="en-US" sz="80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Support </a:t>
                      </a:r>
                      <a:r>
                        <a:rPr lang="en-US" sz="800" b="1" dirty="0">
                          <a:solidFill>
                            <a:srgbClr val="000000"/>
                          </a:solidFill>
                          <a:latin typeface="Times New Roman"/>
                          <a:ea typeface="Times New Roman"/>
                          <a:cs typeface="Times New Roman"/>
                        </a:rPr>
                        <a:t>staff/admin other compensation and benefits </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Severance </a:t>
                      </a:r>
                      <a:r>
                        <a:rPr lang="en-US" sz="800" b="1" dirty="0">
                          <a:solidFill>
                            <a:srgbClr val="000000"/>
                          </a:solidFill>
                          <a:latin typeface="Times New Roman"/>
                          <a:ea typeface="Times New Roman"/>
                          <a:cs typeface="Times New Roman"/>
                        </a:rPr>
                        <a:t>payments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Recruiting</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$143,258.00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Team </a:t>
                      </a:r>
                      <a:r>
                        <a:rPr lang="en-US" sz="800" b="1" dirty="0">
                          <a:solidFill>
                            <a:srgbClr val="000000"/>
                          </a:solidFill>
                          <a:latin typeface="Times New Roman"/>
                          <a:ea typeface="Times New Roman"/>
                          <a:cs typeface="Times New Roman"/>
                        </a:rPr>
                        <a:t>travel</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$795,653.00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Equipment</a:t>
                      </a:r>
                      <a:r>
                        <a:rPr lang="en-US" sz="800" b="1" dirty="0">
                          <a:solidFill>
                            <a:srgbClr val="000000"/>
                          </a:solidFill>
                          <a:latin typeface="Times New Roman"/>
                          <a:ea typeface="Times New Roman"/>
                          <a:cs typeface="Times New Roman"/>
                        </a:rPr>
                        <a:t>, uniforms and supplies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$241,646.00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Game </a:t>
                      </a:r>
                      <a:r>
                        <a:rPr lang="en-US" sz="800" b="1" dirty="0">
                          <a:solidFill>
                            <a:srgbClr val="000000"/>
                          </a:solidFill>
                          <a:latin typeface="Times New Roman"/>
                          <a:ea typeface="Times New Roman"/>
                          <a:cs typeface="Times New Roman"/>
                        </a:rPr>
                        <a:t>expenses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$172,014.00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Fund </a:t>
                      </a:r>
                      <a:r>
                        <a:rPr lang="en-US" sz="800" b="1" dirty="0">
                          <a:solidFill>
                            <a:srgbClr val="000000"/>
                          </a:solidFill>
                          <a:latin typeface="Times New Roman"/>
                          <a:ea typeface="Times New Roman"/>
                          <a:cs typeface="Times New Roman"/>
                        </a:rPr>
                        <a:t>raising, marketing and promotion</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$53,865.00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Sports </a:t>
                      </a:r>
                      <a:r>
                        <a:rPr lang="en-US" sz="800" b="1" dirty="0">
                          <a:solidFill>
                            <a:srgbClr val="000000"/>
                          </a:solidFill>
                          <a:latin typeface="Times New Roman"/>
                          <a:ea typeface="Times New Roman"/>
                          <a:cs typeface="Times New Roman"/>
                        </a:rPr>
                        <a:t>camps expenses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Direct </a:t>
                      </a:r>
                      <a:r>
                        <a:rPr lang="en-US" sz="800" b="1" dirty="0">
                          <a:solidFill>
                            <a:srgbClr val="000000"/>
                          </a:solidFill>
                          <a:latin typeface="Times New Roman"/>
                          <a:ea typeface="Times New Roman"/>
                          <a:cs typeface="Times New Roman"/>
                        </a:rPr>
                        <a:t>facilities, maintenance, and rental</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$61,089.00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Spirit </a:t>
                      </a:r>
                      <a:r>
                        <a:rPr lang="en-US" sz="800" b="1" dirty="0">
                          <a:solidFill>
                            <a:srgbClr val="000000"/>
                          </a:solidFill>
                          <a:latin typeface="Times New Roman"/>
                          <a:ea typeface="Times New Roman"/>
                          <a:cs typeface="Times New Roman"/>
                        </a:rPr>
                        <a:t>groups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chemeClr val="bg2">
                              <a:lumMod val="50000"/>
                            </a:schemeClr>
                          </a:solidFill>
                          <a:latin typeface="Times New Roman"/>
                          <a:ea typeface="Times New Roman"/>
                          <a:cs typeface="Times New Roman"/>
                        </a:rPr>
                        <a:t>     Indirect </a:t>
                      </a:r>
                      <a:r>
                        <a:rPr lang="en-US" sz="800" b="1" dirty="0">
                          <a:solidFill>
                            <a:schemeClr val="bg2">
                              <a:lumMod val="50000"/>
                            </a:schemeClr>
                          </a:solidFill>
                          <a:latin typeface="Times New Roman"/>
                          <a:ea typeface="Times New Roman"/>
                          <a:cs typeface="Times New Roman"/>
                        </a:rPr>
                        <a:t>facilities and administrative support</a:t>
                      </a:r>
                      <a:endParaRPr lang="en-US" sz="800" dirty="0">
                        <a:solidFill>
                          <a:schemeClr val="bg2">
                            <a:lumMod val="50000"/>
                          </a:schemeClr>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chemeClr val="bg2">
                              <a:lumMod val="50000"/>
                            </a:schemeClr>
                          </a:solidFill>
                          <a:latin typeface="Times New Roman"/>
                          <a:ea typeface="Times New Roman"/>
                          <a:cs typeface="Times New Roman"/>
                        </a:rPr>
                        <a:t>$2,241,356.00</a:t>
                      </a:r>
                      <a:endParaRPr lang="en-US" sz="800" dirty="0">
                        <a:solidFill>
                          <a:schemeClr val="bg2">
                            <a:lumMod val="50000"/>
                          </a:schemeClr>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Medical </a:t>
                      </a:r>
                      <a:r>
                        <a:rPr lang="en-US" sz="800" b="1" dirty="0">
                          <a:solidFill>
                            <a:srgbClr val="000000"/>
                          </a:solidFill>
                          <a:latin typeface="Times New Roman"/>
                          <a:ea typeface="Times New Roman"/>
                          <a:cs typeface="Times New Roman"/>
                        </a:rPr>
                        <a:t>expenses and medical insurance</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$38,568.00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Memberships </a:t>
                      </a:r>
                      <a:r>
                        <a:rPr lang="en-US" sz="800" b="1" dirty="0">
                          <a:solidFill>
                            <a:srgbClr val="000000"/>
                          </a:solidFill>
                          <a:latin typeface="Times New Roman"/>
                          <a:ea typeface="Times New Roman"/>
                          <a:cs typeface="Times New Roman"/>
                        </a:rPr>
                        <a:t>and dues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$50,110.00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rgbClr val="FFFFFF"/>
                    </a:solidFill>
                  </a:tcPr>
                </a:tc>
              </a:tr>
              <a:tr h="104701">
                <a:tc>
                  <a:txBody>
                    <a:bodyPr/>
                    <a:lstStyle/>
                    <a:p>
                      <a:pPr marL="0" marR="0">
                        <a:lnSpc>
                          <a:spcPct val="115000"/>
                        </a:lnSpc>
                        <a:spcBef>
                          <a:spcPts val="0"/>
                        </a:spcBef>
                        <a:spcAft>
                          <a:spcPts val="0"/>
                        </a:spcAft>
                      </a:pPr>
                      <a:r>
                        <a:rPr lang="en-US" sz="800" b="1" dirty="0" smtClean="0">
                          <a:solidFill>
                            <a:srgbClr val="000000"/>
                          </a:solidFill>
                          <a:latin typeface="Times New Roman"/>
                          <a:ea typeface="Times New Roman"/>
                          <a:cs typeface="Times New Roman"/>
                        </a:rPr>
                        <a:t>     Other </a:t>
                      </a:r>
                      <a:r>
                        <a:rPr lang="en-US" sz="800" b="1" dirty="0">
                          <a:solidFill>
                            <a:srgbClr val="000000"/>
                          </a:solidFill>
                          <a:latin typeface="Times New Roman"/>
                          <a:ea typeface="Times New Roman"/>
                          <a:cs typeface="Times New Roman"/>
                        </a:rPr>
                        <a:t>operating expenses</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solidFill>
                            <a:srgbClr val="333333"/>
                          </a:solidFill>
                          <a:latin typeface="Times New Roman"/>
                          <a:ea typeface="Times New Roman"/>
                          <a:cs typeface="Times New Roman"/>
                        </a:rPr>
                        <a:t>$80,185.00</a:t>
                      </a:r>
                      <a:endParaRPr lang="en-US" sz="800" dirty="0">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tcPr>
                </a:tc>
              </a:tr>
              <a:tr h="104701">
                <a:tc>
                  <a:txBody>
                    <a:bodyPr/>
                    <a:lstStyle/>
                    <a:p>
                      <a:pPr marL="0" marR="0">
                        <a:lnSpc>
                          <a:spcPct val="115000"/>
                        </a:lnSpc>
                        <a:spcBef>
                          <a:spcPts val="0"/>
                        </a:spcBef>
                        <a:spcAft>
                          <a:spcPts val="0"/>
                        </a:spcAft>
                      </a:pPr>
                      <a:r>
                        <a:rPr lang="en-US" sz="1000" b="1" dirty="0" smtClean="0">
                          <a:solidFill>
                            <a:srgbClr val="002060"/>
                          </a:solidFill>
                          <a:latin typeface="Times New Roman"/>
                          <a:ea typeface="Times New Roman"/>
                          <a:cs typeface="Times New Roman"/>
                        </a:rPr>
                        <a:t>     Total </a:t>
                      </a:r>
                      <a:r>
                        <a:rPr lang="en-US" sz="1000" b="1" dirty="0">
                          <a:solidFill>
                            <a:srgbClr val="002060"/>
                          </a:solidFill>
                          <a:latin typeface="Times New Roman"/>
                          <a:ea typeface="Times New Roman"/>
                          <a:cs typeface="Times New Roman"/>
                        </a:rPr>
                        <a:t>operating expenses</a:t>
                      </a:r>
                      <a:endParaRPr lang="en-US" sz="1000" b="1" dirty="0">
                        <a:solidFill>
                          <a:srgbClr val="00206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chemeClr val="accent2"/>
                    </a:solidFill>
                  </a:tcPr>
                </a:tc>
                <a:tc>
                  <a:txBody>
                    <a:bodyPr/>
                    <a:lstStyle/>
                    <a:p>
                      <a:pPr marL="0" marR="0">
                        <a:lnSpc>
                          <a:spcPct val="115000"/>
                        </a:lnSpc>
                        <a:spcBef>
                          <a:spcPts val="0"/>
                        </a:spcBef>
                        <a:spcAft>
                          <a:spcPts val="1000"/>
                        </a:spcAft>
                      </a:pPr>
                      <a:r>
                        <a:rPr lang="en-US" sz="1000" b="1" dirty="0">
                          <a:solidFill>
                            <a:srgbClr val="002060"/>
                          </a:solidFill>
                          <a:latin typeface="Times New Roman"/>
                          <a:ea typeface="Times New Roman"/>
                          <a:cs typeface="Times New Roman"/>
                        </a:rPr>
                        <a:t>$11,764,819.00</a:t>
                      </a:r>
                      <a:endParaRPr lang="en-US" sz="1000" b="1" dirty="0">
                        <a:solidFill>
                          <a:srgbClr val="002060"/>
                        </a:solidFill>
                        <a:latin typeface="Calibri"/>
                        <a:ea typeface="Calibri"/>
                        <a:cs typeface="Times New Roman"/>
                      </a:endParaRPr>
                    </a:p>
                  </a:txBody>
                  <a:tcPr marL="6627" marR="6627" marT="6627" marB="6627" anchor="ctr">
                    <a:lnL w="12700" cap="flat" cmpd="sng" algn="ctr">
                      <a:solidFill>
                        <a:srgbClr val="B4D4E6"/>
                      </a:solidFill>
                      <a:prstDash val="solid"/>
                      <a:round/>
                      <a:headEnd type="none" w="med" len="med"/>
                      <a:tailEnd type="none" w="med" len="med"/>
                    </a:lnL>
                    <a:lnR w="12700" cap="flat" cmpd="sng" algn="ctr">
                      <a:solidFill>
                        <a:srgbClr val="B4D4E6"/>
                      </a:solidFill>
                      <a:prstDash val="solid"/>
                      <a:round/>
                      <a:headEnd type="none" w="med" len="med"/>
                      <a:tailEnd type="none" w="med" len="med"/>
                    </a:lnR>
                    <a:lnT w="12700" cap="flat" cmpd="sng" algn="ctr">
                      <a:solidFill>
                        <a:srgbClr val="B4D4E6"/>
                      </a:solidFill>
                      <a:prstDash val="solid"/>
                      <a:round/>
                      <a:headEnd type="none" w="med" len="med"/>
                      <a:tailEnd type="none" w="med" len="med"/>
                    </a:lnT>
                    <a:lnB w="12700" cap="flat" cmpd="sng" algn="ctr">
                      <a:solidFill>
                        <a:srgbClr val="B4D4E6"/>
                      </a:solidFill>
                      <a:prstDash val="solid"/>
                      <a:round/>
                      <a:headEnd type="none" w="med" len="med"/>
                      <a:tailEnd type="none" w="med" len="med"/>
                    </a:lnB>
                    <a:solidFill>
                      <a:schemeClr val="accent2"/>
                    </a:solidFill>
                  </a:tcPr>
                </a:tc>
              </a:tr>
            </a:tbl>
          </a:graphicData>
        </a:graphic>
      </p:graphicFrame>
      <p:sp>
        <p:nvSpPr>
          <p:cNvPr id="3" name="TextBox 2"/>
          <p:cNvSpPr txBox="1"/>
          <p:nvPr/>
        </p:nvSpPr>
        <p:spPr>
          <a:xfrm>
            <a:off x="5181600" y="685800"/>
            <a:ext cx="3962400" cy="5078313"/>
          </a:xfrm>
          <a:prstGeom prst="rect">
            <a:avLst/>
          </a:prstGeom>
          <a:noFill/>
        </p:spPr>
        <p:txBody>
          <a:bodyPr wrap="square" rtlCol="0">
            <a:spAutoFit/>
          </a:bodyPr>
          <a:lstStyle/>
          <a:p>
            <a:r>
              <a:rPr lang="en-US" dirty="0" smtClean="0"/>
              <a:t>Taking out “Indirect facilities and administrative support” from both revenue and expense budgets allows one to see what funds the expenses.</a:t>
            </a:r>
          </a:p>
          <a:p>
            <a:endParaRPr lang="en-US" dirty="0" smtClean="0"/>
          </a:p>
          <a:p>
            <a:r>
              <a:rPr lang="en-US" dirty="0" smtClean="0"/>
              <a:t>Revenues (adjusted):</a:t>
            </a:r>
          </a:p>
          <a:p>
            <a:r>
              <a:rPr lang="en-US" dirty="0" smtClean="0"/>
              <a:t>Direct institutional support: $8,707,849</a:t>
            </a:r>
          </a:p>
          <a:p>
            <a:r>
              <a:rPr lang="en-US" dirty="0" smtClean="0"/>
              <a:t>All other revenue: $1,326,520</a:t>
            </a:r>
          </a:p>
          <a:p>
            <a:endParaRPr lang="en-US" dirty="0" smtClean="0"/>
          </a:p>
          <a:p>
            <a:r>
              <a:rPr lang="en-US" dirty="0" smtClean="0"/>
              <a:t>There is no obvious way to pay for Athletic Student Aid without dipping into the University’s General Fund. This in turn would be a violation of </a:t>
            </a:r>
            <a:r>
              <a:rPr lang="en-US" dirty="0" err="1" smtClean="0"/>
              <a:t>BoT</a:t>
            </a:r>
            <a:r>
              <a:rPr lang="en-US" dirty="0" smtClean="0"/>
              <a:t> policy. The </a:t>
            </a:r>
            <a:r>
              <a:rPr lang="en-US" dirty="0" err="1" smtClean="0"/>
              <a:t>BoT</a:t>
            </a:r>
            <a:r>
              <a:rPr lang="en-US" dirty="0" smtClean="0"/>
              <a:t> has in the past passed resolutions to stop this.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498080" cy="5105400"/>
          </a:xfrm>
        </p:spPr>
        <p:txBody>
          <a:bodyPr>
            <a:normAutofit fontScale="90000"/>
          </a:bodyPr>
          <a:lstStyle/>
          <a:p>
            <a:r>
              <a:rPr lang="en-US" sz="4400" dirty="0" smtClean="0"/>
              <a:t>Is the Athletic Program at CCSU Sustainable?</a:t>
            </a:r>
            <a:br>
              <a:rPr lang="en-US" sz="4400" dirty="0" smtClean="0"/>
            </a:br>
            <a:r>
              <a:rPr lang="en-US" sz="4400" b="1" i="1" dirty="0" smtClean="0">
                <a:solidFill>
                  <a:schemeClr val="tx1"/>
                </a:solidFill>
              </a:rPr>
              <a:t>Maybe. </a:t>
            </a:r>
            <a:r>
              <a:rPr lang="en-US" sz="4400" dirty="0" smtClean="0"/>
              <a:t/>
            </a:r>
            <a:br>
              <a:rPr lang="en-US" sz="4400" dirty="0" smtClean="0"/>
            </a:br>
            <a:r>
              <a:rPr lang="en-US" sz="4400" dirty="0" smtClean="0"/>
              <a:t/>
            </a:r>
            <a:br>
              <a:rPr lang="en-US" sz="4400" dirty="0" smtClean="0"/>
            </a:br>
            <a:r>
              <a:rPr lang="en-US" sz="4400" dirty="0" smtClean="0"/>
              <a:t>Where Does the Money to Support  the Athletic Program Originate?</a:t>
            </a:r>
            <a:br>
              <a:rPr lang="en-US" sz="4400" dirty="0" smtClean="0"/>
            </a:br>
            <a:r>
              <a:rPr lang="en-US" sz="4000" b="1" i="1" dirty="0" smtClean="0">
                <a:solidFill>
                  <a:schemeClr val="tx1"/>
                </a:solidFill>
              </a:rPr>
              <a:t>Right Now? From the Students and State.</a:t>
            </a:r>
            <a:r>
              <a:rPr lang="en-US" sz="4000" dirty="0" smtClean="0"/>
              <a:t/>
            </a:r>
            <a:br>
              <a:rPr lang="en-US" sz="4000" dirty="0" smtClean="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630680"/>
          </a:xfrm>
        </p:spPr>
        <p:txBody>
          <a:bodyPr>
            <a:normAutofit/>
          </a:bodyPr>
          <a:lstStyle/>
          <a:p>
            <a:r>
              <a:rPr lang="en-US" sz="3600" dirty="0" smtClean="0"/>
              <a:t>The Knight Commission’s Suggestions</a:t>
            </a:r>
            <a:endParaRPr lang="en-US" sz="3600" dirty="0"/>
          </a:p>
        </p:txBody>
      </p:sp>
      <p:sp>
        <p:nvSpPr>
          <p:cNvPr id="5" name="Rectangle 4"/>
          <p:cNvSpPr/>
          <p:nvPr/>
        </p:nvSpPr>
        <p:spPr>
          <a:xfrm>
            <a:off x="990600" y="1676400"/>
            <a:ext cx="7848600" cy="4247317"/>
          </a:xfrm>
          <a:prstGeom prst="rect">
            <a:avLst/>
          </a:prstGeom>
        </p:spPr>
        <p:txBody>
          <a:bodyPr wrap="square">
            <a:spAutoFit/>
          </a:bodyPr>
          <a:lstStyle/>
          <a:p>
            <a:r>
              <a:rPr lang="en-US" dirty="0" smtClean="0"/>
              <a:t>The Knight Commission realizes many universities will be looking to solve these problems that are not unique to CCSU. They write:</a:t>
            </a:r>
          </a:p>
          <a:p>
            <a:endParaRPr lang="en-US" dirty="0" smtClean="0"/>
          </a:p>
          <a:p>
            <a:r>
              <a:rPr lang="en-US" dirty="0" smtClean="0"/>
              <a:t>“This report sets forth reforms that are achievable and that, if implemented, will create a foundation upon which future reforms can build. Our blueprint for restoring educational values and priorities begins with strengthening accountability for intercollegiate athletics in three ways:</a:t>
            </a:r>
          </a:p>
          <a:p>
            <a:endParaRPr lang="en-US" dirty="0" smtClean="0"/>
          </a:p>
          <a:p>
            <a:r>
              <a:rPr lang="en-US" dirty="0" smtClean="0"/>
              <a:t>1. </a:t>
            </a:r>
            <a:r>
              <a:rPr lang="en-US" b="1" dirty="0" smtClean="0"/>
              <a:t>Requiring greater transparency and the reporting of better measures to compare athletics spending to academic spending</a:t>
            </a:r>
          </a:p>
          <a:p>
            <a:endParaRPr lang="en-US" dirty="0" smtClean="0"/>
          </a:p>
          <a:p>
            <a:r>
              <a:rPr lang="en-US" dirty="0" smtClean="0"/>
              <a:t>2. </a:t>
            </a:r>
            <a:r>
              <a:rPr lang="en-US" b="1" dirty="0" smtClean="0"/>
              <a:t>Rewarding practices that make academic values a priority</a:t>
            </a:r>
          </a:p>
          <a:p>
            <a:endParaRPr lang="en-US" dirty="0" smtClean="0"/>
          </a:p>
          <a:p>
            <a:r>
              <a:rPr lang="en-US" dirty="0" smtClean="0"/>
              <a:t>3. </a:t>
            </a:r>
            <a:r>
              <a:rPr lang="en-US" b="1" dirty="0" smtClean="0"/>
              <a:t>Treating college athletes as students first and foremost—not as professionals</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590800"/>
            <a:ext cx="2819400" cy="1143000"/>
          </a:xfrm>
        </p:spPr>
        <p:txBody>
          <a:bodyPr/>
          <a:lstStyle/>
          <a:p>
            <a:r>
              <a:rPr lang="en-US" dirty="0" smtClean="0"/>
              <a:t>Background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2200"/>
            <a:ext cx="7498080" cy="1143000"/>
          </a:xfrm>
        </p:spPr>
        <p:txBody>
          <a:bodyPr/>
          <a:lstStyle/>
          <a:p>
            <a:r>
              <a:rPr lang="en-US" dirty="0" smtClean="0"/>
              <a:t>Actions and Possible Solutions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320"/>
            <a:ext cx="8991600" cy="1143000"/>
          </a:xfrm>
        </p:spPr>
        <p:txBody>
          <a:bodyPr>
            <a:normAutofit fontScale="90000"/>
          </a:bodyPr>
          <a:lstStyle/>
          <a:p>
            <a:r>
              <a:rPr lang="en-US" dirty="0" smtClean="0"/>
              <a:t>Summary of Problems &amp; Possible Solutions</a:t>
            </a:r>
            <a:endParaRPr lang="en-US" dirty="0"/>
          </a:p>
        </p:txBody>
      </p:sp>
      <p:sp>
        <p:nvSpPr>
          <p:cNvPr id="3" name="Content Placeholder 2"/>
          <p:cNvSpPr>
            <a:spLocks noGrp="1"/>
          </p:cNvSpPr>
          <p:nvPr>
            <p:ph sz="half" idx="1"/>
          </p:nvPr>
        </p:nvSpPr>
        <p:spPr>
          <a:xfrm>
            <a:off x="1435608" y="1524000"/>
            <a:ext cx="7479792" cy="4663440"/>
          </a:xfrm>
        </p:spPr>
        <p:txBody>
          <a:bodyPr>
            <a:normAutofit fontScale="85000" lnSpcReduction="20000"/>
          </a:bodyPr>
          <a:lstStyle/>
          <a:p>
            <a:pPr>
              <a:buNone/>
            </a:pPr>
            <a:r>
              <a:rPr lang="en-US" sz="3500" dirty="0" smtClean="0">
                <a:solidFill>
                  <a:schemeClr val="accent5">
                    <a:lumMod val="50000"/>
                  </a:schemeClr>
                </a:solidFill>
              </a:rPr>
              <a:t>Problem #1: Spending on athletics should not be rising faster than spending on academics.</a:t>
            </a:r>
          </a:p>
          <a:p>
            <a:pPr>
              <a:buNone/>
            </a:pPr>
            <a:endParaRPr lang="en-US" dirty="0" smtClean="0">
              <a:solidFill>
                <a:schemeClr val="accent5">
                  <a:lumMod val="50000"/>
                </a:schemeClr>
              </a:solidFill>
            </a:endParaRPr>
          </a:p>
          <a:p>
            <a:pPr>
              <a:buNone/>
            </a:pPr>
            <a:r>
              <a:rPr lang="en-US" dirty="0" smtClean="0">
                <a:solidFill>
                  <a:schemeClr val="tx1">
                    <a:lumMod val="95000"/>
                    <a:lumOff val="5000"/>
                  </a:schemeClr>
                </a:solidFill>
              </a:rPr>
              <a:t>Suggested Solution: That the UPBC pass a resolution and send it to the Senate. Perhaps a resolution would require a “spending freeze” on athletics as well as establish a “spending cap” based upon the increase/decrease in base budget of Academic Affairs and Student Affairs. </a:t>
            </a:r>
          </a:p>
          <a:p>
            <a:pPr>
              <a:buNone/>
            </a:pPr>
            <a:endParaRPr lang="en-US" dirty="0" smtClean="0">
              <a:solidFill>
                <a:schemeClr val="tx1">
                  <a:lumMod val="95000"/>
                  <a:lumOff val="5000"/>
                </a:schemeClr>
              </a:solidFill>
            </a:endParaRPr>
          </a:p>
          <a:p>
            <a:pPr>
              <a:buNone/>
            </a:pPr>
            <a:r>
              <a:rPr lang="en-US" dirty="0" smtClean="0">
                <a:solidFill>
                  <a:schemeClr val="tx1">
                    <a:lumMod val="95000"/>
                    <a:lumOff val="5000"/>
                  </a:schemeClr>
                </a:solidFill>
              </a:rPr>
              <a:t>	The general spirit of this proposed change is that the only time the expenses for athletics can rise is when there is a corresponding equal or greater than increase in academics.</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609600"/>
            <a:ext cx="7479792" cy="1981200"/>
          </a:xfrm>
        </p:spPr>
        <p:txBody>
          <a:bodyPr>
            <a:normAutofit/>
          </a:bodyPr>
          <a:lstStyle/>
          <a:p>
            <a:pPr>
              <a:buNone/>
            </a:pPr>
            <a:r>
              <a:rPr lang="en-US" dirty="0" smtClean="0">
                <a:solidFill>
                  <a:schemeClr val="accent5">
                    <a:lumMod val="50000"/>
                  </a:schemeClr>
                </a:solidFill>
              </a:rPr>
              <a:t>Problem #2: Student fees and student tuition money are used to balance the annual budget of the athletic program and are possibly being used to support athlete grants-in-aid</a:t>
            </a:r>
            <a:endParaRPr lang="en-US" dirty="0" smtClean="0"/>
          </a:p>
          <a:p>
            <a:pPr>
              <a:buNone/>
            </a:pPr>
            <a:endParaRPr lang="en-US" sz="2000" dirty="0" smtClean="0"/>
          </a:p>
        </p:txBody>
      </p:sp>
      <p:pic>
        <p:nvPicPr>
          <p:cNvPr id="38914" name="Picture 2"/>
          <p:cNvPicPr>
            <a:picLocks noChangeAspect="1" noChangeArrowheads="1"/>
          </p:cNvPicPr>
          <p:nvPr/>
        </p:nvPicPr>
        <p:blipFill>
          <a:blip r:embed="rId2" cstate="print"/>
          <a:srcRect/>
          <a:stretch>
            <a:fillRect/>
          </a:stretch>
        </p:blipFill>
        <p:spPr bwMode="auto">
          <a:xfrm>
            <a:off x="6096000" y="3048000"/>
            <a:ext cx="2620199" cy="3334300"/>
          </a:xfrm>
          <a:prstGeom prst="rect">
            <a:avLst/>
          </a:prstGeom>
          <a:noFill/>
          <a:ln w="9525">
            <a:noFill/>
            <a:miter lim="800000"/>
            <a:headEnd/>
            <a:tailEnd/>
          </a:ln>
        </p:spPr>
      </p:pic>
      <p:sp>
        <p:nvSpPr>
          <p:cNvPr id="5" name="Rectangle 4"/>
          <p:cNvSpPr/>
          <p:nvPr/>
        </p:nvSpPr>
        <p:spPr>
          <a:xfrm>
            <a:off x="1066800" y="3124200"/>
            <a:ext cx="4572000" cy="3046988"/>
          </a:xfrm>
          <a:prstGeom prst="rect">
            <a:avLst/>
          </a:prstGeom>
        </p:spPr>
        <p:txBody>
          <a:bodyPr>
            <a:spAutoFit/>
          </a:bodyPr>
          <a:lstStyle/>
          <a:p>
            <a:pPr>
              <a:buNone/>
            </a:pPr>
            <a:r>
              <a:rPr lang="en-US" sz="1600" dirty="0" smtClean="0"/>
              <a:t>The First Suggested Solution:</a:t>
            </a:r>
          </a:p>
          <a:p>
            <a:pPr marL="539496" indent="-457200">
              <a:buAutoNum type="arabicParenR"/>
            </a:pPr>
            <a:r>
              <a:rPr lang="en-US" sz="1600" dirty="0" smtClean="0"/>
              <a:t>The UPBC move that a separate “CSUS Athletic Fee” be established that clearly shows every student what portion of their fees goes to support the Athletic Program. </a:t>
            </a:r>
          </a:p>
          <a:p>
            <a:pPr marL="539496" indent="-457200">
              <a:buNone/>
            </a:pPr>
            <a:endParaRPr lang="en-US" sz="1600" dirty="0" smtClean="0"/>
          </a:p>
          <a:p>
            <a:pPr marL="539496" indent="-457200">
              <a:buNone/>
            </a:pPr>
            <a:r>
              <a:rPr lang="en-US" sz="1600" dirty="0" smtClean="0"/>
              <a:t>      (Note: There is a historical precedent here where the old University General Fee had been broken down in such a way as to make this info public knowledge for our students. See BR#89-208 http://www.ct.edu/files/resolutions/89-208.pdf)</a:t>
            </a:r>
            <a:endParaRPr lang="en-US" sz="1600" dirty="0"/>
          </a:p>
        </p:txBody>
      </p:sp>
      <p:cxnSp>
        <p:nvCxnSpPr>
          <p:cNvPr id="7" name="Straight Arrow Connector 6"/>
          <p:cNvCxnSpPr/>
          <p:nvPr/>
        </p:nvCxnSpPr>
        <p:spPr>
          <a:xfrm flipV="1">
            <a:off x="5410200" y="3886200"/>
            <a:ext cx="914400" cy="1143000"/>
          </a:xfrm>
          <a:prstGeom prst="straightConnector1">
            <a:avLst/>
          </a:prstGeom>
          <a:ln w="158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066800"/>
            <a:ext cx="7479792" cy="4663440"/>
          </a:xfrm>
        </p:spPr>
        <p:txBody>
          <a:bodyPr>
            <a:normAutofit fontScale="85000" lnSpcReduction="20000"/>
          </a:bodyPr>
          <a:lstStyle/>
          <a:p>
            <a:pPr>
              <a:buNone/>
            </a:pPr>
            <a:r>
              <a:rPr lang="en-US" dirty="0" smtClean="0">
                <a:solidFill>
                  <a:schemeClr val="accent5">
                    <a:lumMod val="50000"/>
                  </a:schemeClr>
                </a:solidFill>
              </a:rPr>
              <a:t>Problem #2: (continued) Student fees and student tuition money are used to balance the annual budget of the athletic program and are possibly being used to support athlete grants-in-aid.</a:t>
            </a:r>
            <a:endParaRPr lang="en-US" dirty="0" smtClean="0"/>
          </a:p>
          <a:p>
            <a:pPr>
              <a:buNone/>
            </a:pPr>
            <a:endParaRPr lang="en-US" sz="2000" dirty="0" smtClean="0"/>
          </a:p>
          <a:p>
            <a:pPr>
              <a:buNone/>
            </a:pPr>
            <a:r>
              <a:rPr lang="en-US" sz="2000" dirty="0" smtClean="0"/>
              <a:t>Other Suggested Solution(s):</a:t>
            </a:r>
          </a:p>
          <a:p>
            <a:pPr marL="539496" indent="-457200">
              <a:buNone/>
            </a:pPr>
            <a:r>
              <a:rPr lang="en-US" sz="2000" dirty="0" smtClean="0"/>
              <a:t>2)     The UPBC pass a resolution to the Senate that asks the President to charge an </a:t>
            </a:r>
            <a:r>
              <a:rPr lang="en-US" sz="2000" i="1" dirty="0" smtClean="0"/>
              <a:t>ad hoc </a:t>
            </a:r>
            <a:r>
              <a:rPr lang="en-US" sz="2000" dirty="0" smtClean="0"/>
              <a:t>long-term planning committee to investigate strategies for revenue generation in athletics as well as possible cost-saving actions.  This committee should have adequate representation from the UPBC, UAB, and Faculty Senate.</a:t>
            </a:r>
          </a:p>
          <a:p>
            <a:pPr marL="539496" indent="-457200">
              <a:buAutoNum type="arabicParenR" startAt="2"/>
            </a:pPr>
            <a:endParaRPr lang="en-US" sz="2000" dirty="0" smtClean="0"/>
          </a:p>
          <a:p>
            <a:pPr marL="539496" indent="-457200">
              <a:buNone/>
            </a:pPr>
            <a:r>
              <a:rPr lang="en-US" sz="2000" dirty="0" smtClean="0"/>
              <a:t>3)    The UPBC can request clarification from the CFO regarding whether or not the </a:t>
            </a:r>
            <a:r>
              <a:rPr lang="en-US" sz="2000" dirty="0" err="1" smtClean="0"/>
              <a:t>BoT</a:t>
            </a:r>
            <a:r>
              <a:rPr lang="en-US" sz="2000" dirty="0" smtClean="0"/>
              <a:t> policy regarding funds for grants-in-aid for athletes is being violated; specifically if funds from the government or student fees and tuitions are being used. If the policy is being violated, the UPBC should move that the University address the situation such that CCSU is in compliance.</a:t>
            </a:r>
          </a:p>
          <a:p>
            <a:pPr marL="539496" indent="-457200">
              <a:buNone/>
            </a:pPr>
            <a:endParaRPr lang="en-US"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1143000"/>
            <a:ext cx="7479792" cy="4663440"/>
          </a:xfrm>
        </p:spPr>
        <p:txBody>
          <a:bodyPr>
            <a:normAutofit fontScale="77500" lnSpcReduction="20000"/>
          </a:bodyPr>
          <a:lstStyle/>
          <a:p>
            <a:pPr>
              <a:buNone/>
            </a:pPr>
            <a:r>
              <a:rPr lang="en-US" dirty="0" smtClean="0">
                <a:solidFill>
                  <a:schemeClr val="accent5">
                    <a:lumMod val="50000"/>
                  </a:schemeClr>
                </a:solidFill>
              </a:rPr>
              <a:t>Problem #3: CCSU’s athletic program heavily relies on the University’s General Fund but is not even mentioned in the strategic plan which has budgeting items that are transparent to the University community.</a:t>
            </a:r>
          </a:p>
          <a:p>
            <a:pPr>
              <a:buNone/>
            </a:pPr>
            <a:endParaRPr lang="en-US" dirty="0" smtClean="0"/>
          </a:p>
          <a:p>
            <a:pPr>
              <a:buNone/>
            </a:pPr>
            <a:r>
              <a:rPr lang="en-US" dirty="0" smtClean="0"/>
              <a:t>Suggested Solutions: </a:t>
            </a:r>
          </a:p>
          <a:p>
            <a:pPr marL="596646" indent="-514350">
              <a:buAutoNum type="arabicParenR"/>
            </a:pPr>
            <a:r>
              <a:rPr lang="en-US" dirty="0" smtClean="0">
                <a:solidFill>
                  <a:schemeClr val="tx1">
                    <a:lumMod val="95000"/>
                    <a:lumOff val="5000"/>
                  </a:schemeClr>
                </a:solidFill>
              </a:rPr>
              <a:t>If the University is to continue spending money on athletics, then it should become a visible part of our mission and strategic plan of CCSU (as should any other ancillary function at the University not directly related to education).  The UPBC can suggest it be added. </a:t>
            </a:r>
          </a:p>
          <a:p>
            <a:pPr marL="596646" indent="-514350">
              <a:buAutoNum type="arabicParenR"/>
            </a:pPr>
            <a:r>
              <a:rPr lang="en-US" dirty="0" smtClean="0">
                <a:solidFill>
                  <a:schemeClr val="tx1">
                    <a:lumMod val="95000"/>
                    <a:lumOff val="5000"/>
                  </a:schemeClr>
                </a:solidFill>
              </a:rPr>
              <a:t>The UPBC can ask that all financials for our athletic program be circulated annually to the Senate, SGA, and other interested parties.</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295400"/>
          </a:xfrm>
        </p:spPr>
        <p:txBody>
          <a:bodyPr>
            <a:normAutofit fontScale="90000"/>
          </a:bodyPr>
          <a:lstStyle/>
          <a:p>
            <a:r>
              <a:rPr lang="en-US" dirty="0" smtClean="0"/>
              <a:t>Why a Suggestion to Move to Another Division Does Not Address the Problem</a:t>
            </a:r>
            <a:endParaRPr lang="en-US" dirty="0"/>
          </a:p>
        </p:txBody>
      </p:sp>
      <p:sp>
        <p:nvSpPr>
          <p:cNvPr id="3" name="Rectangle 2"/>
          <p:cNvSpPr/>
          <p:nvPr/>
        </p:nvSpPr>
        <p:spPr>
          <a:xfrm>
            <a:off x="1905000" y="6477000"/>
            <a:ext cx="6248400" cy="230832"/>
          </a:xfrm>
          <a:prstGeom prst="rect">
            <a:avLst/>
          </a:prstGeom>
        </p:spPr>
        <p:txBody>
          <a:bodyPr wrap="square">
            <a:spAutoFit/>
          </a:bodyPr>
          <a:lstStyle/>
          <a:p>
            <a:r>
              <a:rPr lang="en-US" sz="900" dirty="0" smtClean="0"/>
              <a:t>http://www.ncaa.org/wps/wcm/connect/public/NCAA/Resources/Research/Finances+of+Intercollegiate+Athletics</a:t>
            </a:r>
            <a:endParaRPr lang="en-US" sz="900" dirty="0"/>
          </a:p>
        </p:txBody>
      </p:sp>
      <p:graphicFrame>
        <p:nvGraphicFramePr>
          <p:cNvPr id="5" name="Table 4"/>
          <p:cNvGraphicFramePr>
            <a:graphicFrameLocks noGrp="1"/>
          </p:cNvGraphicFramePr>
          <p:nvPr/>
        </p:nvGraphicFramePr>
        <p:xfrm>
          <a:off x="152397" y="2895600"/>
          <a:ext cx="8839206" cy="1280160"/>
        </p:xfrm>
        <a:graphic>
          <a:graphicData uri="http://schemas.openxmlformats.org/drawingml/2006/table">
            <a:tbl>
              <a:tblPr firstRow="1" bandRow="1">
                <a:tableStyleId>{21E4AEA4-8DFA-4A89-87EB-49C32662AFE0}</a:tableStyleId>
              </a:tblPr>
              <a:tblGrid>
                <a:gridCol w="982134"/>
                <a:gridCol w="982134"/>
                <a:gridCol w="982134"/>
                <a:gridCol w="982134"/>
                <a:gridCol w="982134"/>
                <a:gridCol w="982134"/>
                <a:gridCol w="982134"/>
                <a:gridCol w="982134"/>
                <a:gridCol w="982134"/>
              </a:tblGrid>
              <a:tr h="762000">
                <a:tc>
                  <a:txBody>
                    <a:bodyPr/>
                    <a:lstStyle/>
                    <a:p>
                      <a:pPr algn="ctr"/>
                      <a:r>
                        <a:rPr lang="en-US" sz="1200" dirty="0" smtClean="0">
                          <a:solidFill>
                            <a:schemeClr val="bg1">
                              <a:lumMod val="50000"/>
                            </a:schemeClr>
                          </a:solidFill>
                        </a:rPr>
                        <a:t>Division II w/Football</a:t>
                      </a:r>
                    </a:p>
                    <a:p>
                      <a:pPr algn="ctr"/>
                      <a:r>
                        <a:rPr lang="en-US" sz="1200" dirty="0" smtClean="0">
                          <a:solidFill>
                            <a:schemeClr val="bg1">
                              <a:lumMod val="50000"/>
                            </a:schemeClr>
                          </a:solidFill>
                        </a:rPr>
                        <a:t>(public)</a:t>
                      </a:r>
                      <a:endParaRPr lang="en-US" sz="1200" dirty="0">
                        <a:solidFill>
                          <a:schemeClr val="bg1">
                            <a:lumMod val="50000"/>
                          </a:schemeClr>
                        </a:solidFill>
                      </a:endParaRPr>
                    </a:p>
                  </a:txBody>
                  <a:tcPr/>
                </a:tc>
                <a:tc>
                  <a:txBody>
                    <a:bodyPr/>
                    <a:lstStyle/>
                    <a:p>
                      <a:pPr algn="ctr"/>
                      <a:endParaRPr lang="en-US" sz="1200" dirty="0" smtClean="0">
                        <a:solidFill>
                          <a:schemeClr val="bg1">
                            <a:lumMod val="50000"/>
                          </a:schemeClr>
                        </a:solidFill>
                      </a:endParaRPr>
                    </a:p>
                    <a:p>
                      <a:pPr algn="ctr"/>
                      <a:r>
                        <a:rPr lang="en-US" sz="1200" dirty="0" smtClean="0">
                          <a:solidFill>
                            <a:schemeClr val="bg1">
                              <a:lumMod val="50000"/>
                            </a:schemeClr>
                          </a:solidFill>
                        </a:rPr>
                        <a:t>SCSU</a:t>
                      </a:r>
                    </a:p>
                  </a:txBody>
                  <a:tcPr/>
                </a:tc>
                <a:tc>
                  <a:txBody>
                    <a:bodyPr/>
                    <a:lstStyle/>
                    <a:p>
                      <a:pPr algn="ctr"/>
                      <a:r>
                        <a:rPr lang="en-US" sz="1200" dirty="0" smtClean="0">
                          <a:solidFill>
                            <a:schemeClr val="bg1">
                              <a:lumMod val="50000"/>
                            </a:schemeClr>
                          </a:solidFill>
                        </a:rPr>
                        <a:t>Division II w/Football</a:t>
                      </a:r>
                    </a:p>
                    <a:p>
                      <a:pPr algn="ctr"/>
                      <a:r>
                        <a:rPr lang="en-US" sz="1200" dirty="0" smtClean="0">
                          <a:solidFill>
                            <a:schemeClr val="bg1">
                              <a:lumMod val="50000"/>
                            </a:schemeClr>
                          </a:solidFill>
                        </a:rPr>
                        <a:t>(private)</a:t>
                      </a:r>
                    </a:p>
                    <a:p>
                      <a:pPr algn="ctr"/>
                      <a:endParaRPr lang="en-US" sz="1200" dirty="0">
                        <a:solidFill>
                          <a:schemeClr val="bg1">
                            <a:lumMod val="50000"/>
                          </a:schemeClr>
                        </a:solidFill>
                      </a:endParaRPr>
                    </a:p>
                  </a:txBody>
                  <a:tcPr/>
                </a:tc>
                <a:tc>
                  <a:txBody>
                    <a:bodyPr/>
                    <a:lstStyle/>
                    <a:p>
                      <a:pPr algn="ctr"/>
                      <a:r>
                        <a:rPr lang="en-US" sz="1200" dirty="0" smtClean="0">
                          <a:solidFill>
                            <a:schemeClr val="tx2">
                              <a:lumMod val="50000"/>
                            </a:schemeClr>
                          </a:solidFill>
                        </a:rPr>
                        <a:t>Division I</a:t>
                      </a:r>
                    </a:p>
                    <a:p>
                      <a:pPr algn="ctr"/>
                      <a:r>
                        <a:rPr lang="en-US" sz="1200" dirty="0" smtClean="0">
                          <a:solidFill>
                            <a:schemeClr val="tx2">
                              <a:lumMod val="50000"/>
                            </a:schemeClr>
                          </a:solidFill>
                        </a:rPr>
                        <a:t>w/ FCS</a:t>
                      </a:r>
                      <a:r>
                        <a:rPr lang="en-US" sz="1200" baseline="0" dirty="0" smtClean="0">
                          <a:solidFill>
                            <a:schemeClr val="tx2">
                              <a:lumMod val="50000"/>
                            </a:schemeClr>
                          </a:solidFill>
                        </a:rPr>
                        <a:t> </a:t>
                      </a:r>
                    </a:p>
                    <a:p>
                      <a:pPr algn="ctr"/>
                      <a:r>
                        <a:rPr lang="en-US" sz="1200" baseline="0" dirty="0" smtClean="0">
                          <a:solidFill>
                            <a:schemeClr val="tx2">
                              <a:lumMod val="50000"/>
                            </a:schemeClr>
                          </a:solidFill>
                        </a:rPr>
                        <a:t>(public)</a:t>
                      </a:r>
                      <a:endParaRPr lang="en-US" sz="1200" dirty="0">
                        <a:solidFill>
                          <a:schemeClr val="tx2">
                            <a:lumMod val="50000"/>
                          </a:schemeClr>
                        </a:solidFill>
                      </a:endParaRPr>
                    </a:p>
                  </a:txBody>
                  <a:tcPr/>
                </a:tc>
                <a:tc>
                  <a:txBody>
                    <a:bodyPr/>
                    <a:lstStyle/>
                    <a:p>
                      <a:pPr algn="ctr"/>
                      <a:endParaRPr lang="en-US" sz="1200" dirty="0" smtClean="0">
                        <a:solidFill>
                          <a:schemeClr val="tx2">
                            <a:lumMod val="50000"/>
                          </a:schemeClr>
                        </a:solidFill>
                      </a:endParaRPr>
                    </a:p>
                    <a:p>
                      <a:pPr algn="ctr"/>
                      <a:r>
                        <a:rPr lang="en-US" sz="1200" dirty="0" smtClean="0">
                          <a:solidFill>
                            <a:schemeClr val="tx2">
                              <a:lumMod val="50000"/>
                            </a:schemeClr>
                          </a:solidFill>
                        </a:rPr>
                        <a:t>CCSU</a:t>
                      </a:r>
                      <a:endParaRPr lang="en-US" sz="1200" dirty="0">
                        <a:solidFill>
                          <a:schemeClr val="tx2">
                            <a:lumMod val="50000"/>
                          </a:schemeClr>
                        </a:solidFill>
                      </a:endParaRPr>
                    </a:p>
                  </a:txBody>
                  <a:tcPr/>
                </a:tc>
                <a:tc>
                  <a:txBody>
                    <a:bodyPr/>
                    <a:lstStyle/>
                    <a:p>
                      <a:pPr algn="ctr"/>
                      <a:r>
                        <a:rPr lang="en-US" sz="1200" dirty="0" smtClean="0">
                          <a:solidFill>
                            <a:schemeClr val="tx2">
                              <a:lumMod val="50000"/>
                            </a:schemeClr>
                          </a:solidFill>
                        </a:rPr>
                        <a:t>Division I</a:t>
                      </a:r>
                    </a:p>
                    <a:p>
                      <a:pPr algn="ctr"/>
                      <a:r>
                        <a:rPr lang="en-US" sz="1200" dirty="0" smtClean="0">
                          <a:solidFill>
                            <a:schemeClr val="tx2">
                              <a:lumMod val="50000"/>
                            </a:schemeClr>
                          </a:solidFill>
                        </a:rPr>
                        <a:t>w/ FCS</a:t>
                      </a:r>
                      <a:r>
                        <a:rPr lang="en-US" sz="1200" baseline="0" dirty="0" smtClean="0">
                          <a:solidFill>
                            <a:schemeClr val="tx2">
                              <a:lumMod val="50000"/>
                            </a:schemeClr>
                          </a:solidFill>
                        </a:rPr>
                        <a:t> </a:t>
                      </a:r>
                    </a:p>
                    <a:p>
                      <a:pPr algn="ctr"/>
                      <a:r>
                        <a:rPr lang="en-US" sz="1200" baseline="0" dirty="0" smtClean="0">
                          <a:solidFill>
                            <a:schemeClr val="tx2">
                              <a:lumMod val="50000"/>
                            </a:schemeClr>
                          </a:solidFill>
                        </a:rPr>
                        <a:t>(private)</a:t>
                      </a:r>
                      <a:endParaRPr lang="en-US" sz="1200" dirty="0" smtClean="0">
                        <a:solidFill>
                          <a:schemeClr val="tx2">
                            <a:lumMod val="50000"/>
                          </a:schemeClr>
                        </a:solidFill>
                      </a:endParaRPr>
                    </a:p>
                  </a:txBody>
                  <a:tcPr/>
                </a:tc>
                <a:tc>
                  <a:txBody>
                    <a:bodyPr/>
                    <a:lstStyle/>
                    <a:p>
                      <a:pPr algn="ctr"/>
                      <a:r>
                        <a:rPr lang="en-US" sz="1200" dirty="0" smtClean="0">
                          <a:solidFill>
                            <a:schemeClr val="bg1">
                              <a:lumMod val="50000"/>
                            </a:schemeClr>
                          </a:solidFill>
                        </a:rPr>
                        <a:t>Division I</a:t>
                      </a:r>
                    </a:p>
                    <a:p>
                      <a:pPr algn="ctr"/>
                      <a:r>
                        <a:rPr lang="en-US" sz="1200" dirty="0" smtClean="0">
                          <a:solidFill>
                            <a:schemeClr val="bg1">
                              <a:lumMod val="50000"/>
                            </a:schemeClr>
                          </a:solidFill>
                        </a:rPr>
                        <a:t>BCS</a:t>
                      </a:r>
                    </a:p>
                    <a:p>
                      <a:pPr algn="ctr"/>
                      <a:r>
                        <a:rPr lang="en-US" sz="1200" dirty="0" smtClean="0">
                          <a:solidFill>
                            <a:schemeClr val="bg1">
                              <a:lumMod val="50000"/>
                            </a:schemeClr>
                          </a:solidFill>
                        </a:rPr>
                        <a:t>(public)</a:t>
                      </a:r>
                    </a:p>
                  </a:txBody>
                  <a:tcPr/>
                </a:tc>
                <a:tc>
                  <a:txBody>
                    <a:bodyPr/>
                    <a:lstStyle/>
                    <a:p>
                      <a:pPr algn="ctr"/>
                      <a:endParaRPr lang="en-US" sz="1200" dirty="0" smtClean="0">
                        <a:solidFill>
                          <a:schemeClr val="bg1">
                            <a:lumMod val="50000"/>
                          </a:schemeClr>
                        </a:solidFill>
                      </a:endParaRPr>
                    </a:p>
                    <a:p>
                      <a:pPr algn="ctr"/>
                      <a:r>
                        <a:rPr lang="en-US" sz="1200" dirty="0" err="1" smtClean="0">
                          <a:solidFill>
                            <a:schemeClr val="bg1">
                              <a:lumMod val="50000"/>
                            </a:schemeClr>
                          </a:solidFill>
                        </a:rPr>
                        <a:t>UConn</a:t>
                      </a:r>
                      <a:endParaRPr lang="en-US" sz="1200" dirty="0" smtClean="0">
                        <a:solidFill>
                          <a:schemeClr val="bg1">
                            <a:lumMod val="50000"/>
                          </a:schemeClr>
                        </a:solidFill>
                      </a:endParaRPr>
                    </a:p>
                  </a:txBody>
                  <a:tcPr/>
                </a:tc>
                <a:tc>
                  <a:txBody>
                    <a:bodyPr/>
                    <a:lstStyle/>
                    <a:p>
                      <a:pPr algn="ctr"/>
                      <a:r>
                        <a:rPr lang="en-US" sz="1200" dirty="0" smtClean="0">
                          <a:solidFill>
                            <a:schemeClr val="bg1">
                              <a:lumMod val="50000"/>
                            </a:schemeClr>
                          </a:solidFill>
                        </a:rPr>
                        <a:t>Division I</a:t>
                      </a:r>
                    </a:p>
                    <a:p>
                      <a:pPr algn="ctr"/>
                      <a:r>
                        <a:rPr lang="en-US" sz="1200" dirty="0" smtClean="0">
                          <a:solidFill>
                            <a:schemeClr val="bg1">
                              <a:lumMod val="50000"/>
                            </a:schemeClr>
                          </a:solidFill>
                        </a:rPr>
                        <a:t>BCS</a:t>
                      </a:r>
                    </a:p>
                    <a:p>
                      <a:pPr algn="ctr"/>
                      <a:r>
                        <a:rPr lang="en-US" sz="1200" dirty="0" smtClean="0">
                          <a:solidFill>
                            <a:schemeClr val="bg1">
                              <a:lumMod val="50000"/>
                            </a:schemeClr>
                          </a:solidFill>
                        </a:rPr>
                        <a:t>(private)</a:t>
                      </a:r>
                    </a:p>
                  </a:txBody>
                  <a:tcPr/>
                </a:tc>
              </a:tr>
              <a:tr h="457200">
                <a:tc>
                  <a:txBody>
                    <a:bodyPr/>
                    <a:lstStyle/>
                    <a:p>
                      <a:pPr algn="ctr"/>
                      <a:r>
                        <a:rPr lang="en-US" sz="1200" dirty="0" smtClean="0">
                          <a:solidFill>
                            <a:schemeClr val="bg1">
                              <a:lumMod val="50000"/>
                            </a:schemeClr>
                          </a:solidFill>
                        </a:rPr>
                        <a:t>$2,241,300</a:t>
                      </a:r>
                      <a:endParaRPr lang="en-US" sz="1200" dirty="0">
                        <a:solidFill>
                          <a:schemeClr val="bg1">
                            <a:lumMod val="50000"/>
                          </a:schemeClr>
                        </a:solidFill>
                      </a:endParaRPr>
                    </a:p>
                  </a:txBody>
                  <a:tcPr/>
                </a:tc>
                <a:tc>
                  <a:txBody>
                    <a:bodyPr/>
                    <a:lstStyle/>
                    <a:p>
                      <a:pPr algn="ctr"/>
                      <a:r>
                        <a:rPr lang="en-US" sz="1200" dirty="0" smtClean="0">
                          <a:solidFill>
                            <a:schemeClr val="bg1">
                              <a:lumMod val="50000"/>
                            </a:schemeClr>
                          </a:solidFill>
                        </a:rPr>
                        <a:t>-note-</a:t>
                      </a:r>
                      <a:endParaRPr lang="en-US" sz="1200" dirty="0">
                        <a:solidFill>
                          <a:schemeClr val="bg1">
                            <a:lumMod val="50000"/>
                          </a:schemeClr>
                        </a:solidFill>
                      </a:endParaRPr>
                    </a:p>
                  </a:txBody>
                  <a:tcPr/>
                </a:tc>
                <a:tc>
                  <a:txBody>
                    <a:bodyPr/>
                    <a:lstStyle/>
                    <a:p>
                      <a:pPr algn="ctr"/>
                      <a:r>
                        <a:rPr lang="en-US" sz="1200" dirty="0" smtClean="0">
                          <a:solidFill>
                            <a:schemeClr val="bg1">
                              <a:lumMod val="50000"/>
                            </a:schemeClr>
                          </a:solidFill>
                        </a:rPr>
                        <a:t>$3,912,900</a:t>
                      </a:r>
                      <a:endParaRPr lang="en-US" sz="1200" dirty="0">
                        <a:solidFill>
                          <a:schemeClr val="bg1">
                            <a:lumMod val="50000"/>
                          </a:schemeClr>
                        </a:solidFill>
                      </a:endParaRPr>
                    </a:p>
                  </a:txBody>
                  <a:tcPr/>
                </a:tc>
                <a:tc>
                  <a:txBody>
                    <a:bodyPr/>
                    <a:lstStyle/>
                    <a:p>
                      <a:pPr algn="ctr"/>
                      <a:r>
                        <a:rPr lang="en-US" sz="1200" dirty="0" smtClean="0"/>
                        <a:t>$4,046,000</a:t>
                      </a:r>
                      <a:endParaRPr lang="en-US" sz="1200" dirty="0"/>
                    </a:p>
                  </a:txBody>
                  <a:tcPr/>
                </a:tc>
                <a:tc>
                  <a:txBody>
                    <a:bodyPr/>
                    <a:lstStyle/>
                    <a:p>
                      <a:pPr algn="ctr"/>
                      <a:r>
                        <a:rPr lang="en-US" sz="1200" dirty="0" smtClean="0"/>
                        <a:t>$8,707,849</a:t>
                      </a:r>
                      <a:endParaRPr lang="en-US" sz="1200" dirty="0"/>
                    </a:p>
                  </a:txBody>
                  <a:tcPr/>
                </a:tc>
                <a:tc>
                  <a:txBody>
                    <a:bodyPr/>
                    <a:lstStyle/>
                    <a:p>
                      <a:pPr algn="ctr"/>
                      <a:r>
                        <a:rPr lang="en-US" sz="1200" dirty="0" smtClean="0"/>
                        <a:t>$9,803,000</a:t>
                      </a:r>
                      <a:endParaRPr lang="en-US" sz="1200" dirty="0"/>
                    </a:p>
                  </a:txBody>
                  <a:tcPr/>
                </a:tc>
                <a:tc>
                  <a:txBody>
                    <a:bodyPr/>
                    <a:lstStyle/>
                    <a:p>
                      <a:pPr algn="ctr"/>
                      <a:r>
                        <a:rPr lang="en-US" sz="1200" dirty="0" smtClean="0">
                          <a:solidFill>
                            <a:schemeClr val="bg1">
                              <a:lumMod val="50000"/>
                            </a:schemeClr>
                          </a:solidFill>
                        </a:rPr>
                        <a:t>$2,233,000</a:t>
                      </a:r>
                      <a:endParaRPr lang="en-US" sz="1200" dirty="0">
                        <a:solidFill>
                          <a:schemeClr val="bg1">
                            <a:lumMod val="50000"/>
                          </a:schemeClr>
                        </a:solidFill>
                      </a:endParaRPr>
                    </a:p>
                  </a:txBody>
                  <a:tcPr/>
                </a:tc>
                <a:tc>
                  <a:txBody>
                    <a:bodyPr/>
                    <a:lstStyle/>
                    <a:p>
                      <a:pPr algn="ctr"/>
                      <a:r>
                        <a:rPr lang="en-US" sz="1200" dirty="0" smtClean="0">
                          <a:solidFill>
                            <a:schemeClr val="bg1">
                              <a:lumMod val="50000"/>
                            </a:schemeClr>
                          </a:solidFill>
                        </a:rPr>
                        <a:t>$5,950,265</a:t>
                      </a:r>
                      <a:endParaRPr lang="en-US" sz="1200" dirty="0">
                        <a:solidFill>
                          <a:schemeClr val="bg1">
                            <a:lumMod val="50000"/>
                          </a:schemeClr>
                        </a:solidFill>
                      </a:endParaRPr>
                    </a:p>
                  </a:txBody>
                  <a:tcPr/>
                </a:tc>
                <a:tc>
                  <a:txBody>
                    <a:bodyPr/>
                    <a:lstStyle/>
                    <a:p>
                      <a:pPr algn="ctr"/>
                      <a:r>
                        <a:rPr lang="en-US" sz="1200" dirty="0" smtClean="0">
                          <a:solidFill>
                            <a:schemeClr val="bg1">
                              <a:lumMod val="50000"/>
                            </a:schemeClr>
                          </a:solidFill>
                        </a:rPr>
                        <a:t>$11,075,000</a:t>
                      </a:r>
                      <a:endParaRPr lang="en-US" sz="1200" dirty="0">
                        <a:solidFill>
                          <a:schemeClr val="bg1">
                            <a:lumMod val="50000"/>
                          </a:schemeClr>
                        </a:solidFill>
                      </a:endParaRPr>
                    </a:p>
                  </a:txBody>
                  <a:tcPr/>
                </a:tc>
              </a:tr>
            </a:tbl>
          </a:graphicData>
        </a:graphic>
      </p:graphicFrame>
      <p:sp>
        <p:nvSpPr>
          <p:cNvPr id="6" name="TextBox 5"/>
          <p:cNvSpPr txBox="1"/>
          <p:nvPr/>
        </p:nvSpPr>
        <p:spPr>
          <a:xfrm>
            <a:off x="4038600" y="2133600"/>
            <a:ext cx="705642" cy="646331"/>
          </a:xfrm>
          <a:prstGeom prst="rect">
            <a:avLst/>
          </a:prstGeom>
          <a:noFill/>
        </p:spPr>
        <p:txBody>
          <a:bodyPr wrap="none" rtlCol="0">
            <a:spAutoFit/>
          </a:bodyPr>
          <a:lstStyle/>
          <a:p>
            <a:r>
              <a:rPr lang="en-US" b="1" dirty="0" smtClean="0"/>
              <a:t>2009</a:t>
            </a:r>
          </a:p>
          <a:p>
            <a:r>
              <a:rPr lang="en-US" b="1" dirty="0" smtClean="0"/>
              <a:t>Data</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47888" cy="1096962"/>
          </a:xfrm>
        </p:spPr>
        <p:txBody>
          <a:bodyPr>
            <a:normAutofit/>
          </a:bodyPr>
          <a:lstStyle/>
          <a:p>
            <a:r>
              <a:rPr lang="en-US" dirty="0" smtClean="0"/>
              <a:t>Timeline- 1985     The Move to D1 </a:t>
            </a:r>
            <a:endParaRPr lang="en-US" dirty="0"/>
          </a:p>
        </p:txBody>
      </p:sp>
      <p:sp>
        <p:nvSpPr>
          <p:cNvPr id="3" name="Content Placeholder 2"/>
          <p:cNvSpPr>
            <a:spLocks noGrp="1"/>
          </p:cNvSpPr>
          <p:nvPr>
            <p:ph idx="1"/>
          </p:nvPr>
        </p:nvSpPr>
        <p:spPr>
          <a:xfrm>
            <a:off x="1371600" y="1524000"/>
            <a:ext cx="7498080" cy="4953000"/>
          </a:xfrm>
        </p:spPr>
        <p:txBody>
          <a:bodyPr>
            <a:normAutofit fontScale="92500" lnSpcReduction="20000"/>
          </a:bodyPr>
          <a:lstStyle/>
          <a:p>
            <a:pPr>
              <a:buNone/>
            </a:pPr>
            <a:r>
              <a:rPr lang="en-US" sz="2800" dirty="0" smtClean="0"/>
              <a:t>Resolution of the Board of Trustee (BR#85-79)</a:t>
            </a:r>
          </a:p>
          <a:p>
            <a:pPr algn="ctr">
              <a:buNone/>
            </a:pPr>
            <a:endParaRPr lang="en-US" sz="900" dirty="0" smtClean="0"/>
          </a:p>
          <a:p>
            <a:pPr algn="ctr">
              <a:buNone/>
            </a:pPr>
            <a:r>
              <a:rPr lang="en-US" sz="2400" dirty="0" smtClean="0"/>
              <a:t>“Resolution concerning Intercollegiate Athletics at Central Connecticut State University”</a:t>
            </a:r>
          </a:p>
          <a:p>
            <a:pPr algn="ctr">
              <a:buNone/>
            </a:pPr>
            <a:endParaRPr lang="en-US" sz="2400" dirty="0" smtClean="0"/>
          </a:p>
          <a:p>
            <a:pPr>
              <a:buNone/>
            </a:pPr>
            <a:r>
              <a:rPr lang="en-US" sz="1700" dirty="0" smtClean="0"/>
              <a:t>WHEREAS, 	On May 3, 1985, the Trustees revised their policies for</a:t>
            </a:r>
          </a:p>
          <a:p>
            <a:pPr>
              <a:buNone/>
            </a:pPr>
            <a:r>
              <a:rPr lang="en-US" sz="1700" dirty="0" smtClean="0"/>
              <a:t>			intercollegiate athletics to require the approval of the Trustees</a:t>
            </a:r>
          </a:p>
          <a:p>
            <a:pPr>
              <a:buNone/>
            </a:pPr>
            <a:r>
              <a:rPr lang="en-US" sz="1700" dirty="0" smtClean="0"/>
              <a:t>			for a campus to enter Division I as defined by the National</a:t>
            </a:r>
          </a:p>
          <a:p>
            <a:pPr>
              <a:buNone/>
            </a:pPr>
            <a:r>
              <a:rPr lang="en-US" sz="1700" dirty="0" smtClean="0"/>
              <a:t>			Collegiate Athletic Association and</a:t>
            </a:r>
          </a:p>
          <a:p>
            <a:pPr>
              <a:buNone/>
            </a:pPr>
            <a:endParaRPr lang="en-US" sz="1700" dirty="0" smtClean="0"/>
          </a:p>
          <a:p>
            <a:pPr>
              <a:buNone/>
            </a:pPr>
            <a:r>
              <a:rPr lang="en-US" sz="1700" dirty="0" smtClean="0"/>
              <a:t>WHEREAS, 	Central Connecticut State University has requested approval 			to enter Division I for all sports except football, therefore be 			it</a:t>
            </a:r>
          </a:p>
          <a:p>
            <a:pPr>
              <a:buNone/>
            </a:pPr>
            <a:endParaRPr lang="en-US" sz="1700" dirty="0" smtClean="0"/>
          </a:p>
          <a:p>
            <a:pPr>
              <a:buNone/>
            </a:pPr>
            <a:r>
              <a:rPr lang="en-US" sz="1700" dirty="0" smtClean="0"/>
              <a:t>RESOLVED, 	That Central Connecticut State University is authorized to 			enter Division I as defined by the National Collegiate Athletic</a:t>
            </a:r>
          </a:p>
          <a:p>
            <a:pPr>
              <a:buNone/>
            </a:pPr>
            <a:r>
              <a:rPr lang="en-US" sz="1700" dirty="0" smtClean="0"/>
              <a:t>			Association for all sports except football.</a:t>
            </a:r>
            <a:endParaRPr lang="en-US" sz="17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98080" cy="868680"/>
          </a:xfrm>
        </p:spPr>
        <p:txBody>
          <a:bodyPr>
            <a:normAutofit fontScale="90000"/>
          </a:bodyPr>
          <a:lstStyle/>
          <a:p>
            <a:r>
              <a:rPr lang="en-US" dirty="0" smtClean="0"/>
              <a:t>Timeline- 1985</a:t>
            </a:r>
            <a:br>
              <a:rPr lang="en-US" dirty="0" smtClean="0"/>
            </a:br>
            <a:r>
              <a:rPr lang="en-US" sz="3100" dirty="0" smtClean="0"/>
              <a:t>Expectations From the </a:t>
            </a:r>
            <a:r>
              <a:rPr lang="en-US" sz="3100" dirty="0" err="1" smtClean="0"/>
              <a:t>BoT</a:t>
            </a:r>
            <a:r>
              <a:rPr lang="en-US" sz="3100" dirty="0" smtClean="0"/>
              <a:t> Regarding Finances</a:t>
            </a:r>
            <a:endParaRPr lang="en-US" sz="3100" dirty="0"/>
          </a:p>
        </p:txBody>
      </p:sp>
      <p:sp>
        <p:nvSpPr>
          <p:cNvPr id="3" name="Rectangle 2"/>
          <p:cNvSpPr/>
          <p:nvPr/>
        </p:nvSpPr>
        <p:spPr>
          <a:xfrm>
            <a:off x="1295400" y="1371601"/>
            <a:ext cx="7315200" cy="5416868"/>
          </a:xfrm>
          <a:prstGeom prst="rect">
            <a:avLst/>
          </a:prstGeom>
        </p:spPr>
        <p:txBody>
          <a:bodyPr wrap="square">
            <a:spAutoFit/>
          </a:bodyPr>
          <a:lstStyle/>
          <a:p>
            <a:pPr>
              <a:buNone/>
            </a:pPr>
            <a:r>
              <a:rPr lang="en-US" sz="2800" dirty="0" smtClean="0"/>
              <a:t>Two other resolutions were passed on that day prior to the previous resolution:</a:t>
            </a:r>
          </a:p>
          <a:p>
            <a:pPr>
              <a:buNone/>
            </a:pPr>
            <a:endParaRPr lang="en-US" sz="2800" dirty="0"/>
          </a:p>
          <a:p>
            <a:pPr>
              <a:buNone/>
            </a:pPr>
            <a:r>
              <a:rPr lang="en-US" sz="2400" dirty="0" smtClean="0"/>
              <a:t>BR#85-77: Trustees policies on Athletics for CSU</a:t>
            </a:r>
            <a:endParaRPr lang="en-US" sz="2400" dirty="0"/>
          </a:p>
          <a:p>
            <a:pPr>
              <a:buNone/>
            </a:pPr>
            <a:r>
              <a:rPr lang="en-US" sz="1600" dirty="0" smtClean="0"/>
              <a:t>The former reflects a </a:t>
            </a:r>
            <a:r>
              <a:rPr lang="en-US" sz="1600" dirty="0" err="1" smtClean="0"/>
              <a:t>BoT</a:t>
            </a:r>
            <a:r>
              <a:rPr lang="en-US" sz="1600" dirty="0" smtClean="0"/>
              <a:t> policy that stated at the time: “Students participating in intercollegiate athletics shall be eligible for need-based financial aid on the same terms as all other students. However, </a:t>
            </a:r>
            <a:r>
              <a:rPr lang="en-US" sz="1600" b="1" dirty="0" smtClean="0"/>
              <a:t>funds used in support of grants-in-aid to athletes (not based on financial need) shall not be drawn from student fees or monies provided by state and federal agencies.</a:t>
            </a:r>
            <a:r>
              <a:rPr lang="en-US" sz="1600" dirty="0" smtClean="0"/>
              <a:t>”</a:t>
            </a:r>
          </a:p>
          <a:p>
            <a:pPr>
              <a:buNone/>
            </a:pPr>
            <a:endParaRPr lang="en-US" sz="1600" dirty="0"/>
          </a:p>
          <a:p>
            <a:r>
              <a:rPr lang="en-US" sz="2400" dirty="0" smtClean="0"/>
              <a:t>BR#85-78: CSU Policy on Intercollegiate Athletics</a:t>
            </a:r>
          </a:p>
          <a:p>
            <a:pPr>
              <a:buNone/>
            </a:pPr>
            <a:r>
              <a:rPr lang="en-US" sz="1600" dirty="0" smtClean="0"/>
              <a:t>An acknowledgement by the CSUS that “</a:t>
            </a:r>
            <a:r>
              <a:rPr lang="en-US" sz="1600" b="1" dirty="0" smtClean="0"/>
              <a:t>For some time </a:t>
            </a:r>
            <a:r>
              <a:rPr lang="en-US" sz="1600" dirty="0" smtClean="0"/>
              <a:t>prior to that revision certain </a:t>
            </a:r>
            <a:r>
              <a:rPr lang="en-US" sz="1600" b="1" dirty="0" smtClean="0"/>
              <a:t>campuses were drawing more money from student fees for the support of intercollegiate athletics than is permitted by the revised policies</a:t>
            </a:r>
            <a:r>
              <a:rPr lang="en-US" sz="1600" dirty="0" smtClean="0"/>
              <a:t>.” Resolution BR#85-78 addressed a multi-year plan to 1990 to correct the problem.</a:t>
            </a:r>
          </a:p>
          <a:p>
            <a:pPr algn="ctr">
              <a:buNone/>
            </a:pPr>
            <a:endParaRPr lang="en-US" sz="1000" dirty="0" smtClean="0"/>
          </a:p>
          <a:p>
            <a:pPr algn="ctr">
              <a:buNone/>
            </a:pP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716280"/>
          </a:xfrm>
        </p:spPr>
        <p:txBody>
          <a:bodyPr>
            <a:normAutofit fontScale="90000"/>
          </a:bodyPr>
          <a:lstStyle/>
          <a:p>
            <a:r>
              <a:rPr lang="en-US" dirty="0" smtClean="0"/>
              <a:t>Timeline-  1990-1991</a:t>
            </a:r>
            <a:endParaRPr lang="en-US" dirty="0"/>
          </a:p>
        </p:txBody>
      </p:sp>
      <p:sp>
        <p:nvSpPr>
          <p:cNvPr id="3" name="Rectangle 2"/>
          <p:cNvSpPr/>
          <p:nvPr/>
        </p:nvSpPr>
        <p:spPr>
          <a:xfrm>
            <a:off x="1371600" y="838200"/>
            <a:ext cx="7543800" cy="6032421"/>
          </a:xfrm>
          <a:prstGeom prst="rect">
            <a:avLst/>
          </a:prstGeom>
        </p:spPr>
        <p:txBody>
          <a:bodyPr wrap="square">
            <a:spAutoFit/>
          </a:bodyPr>
          <a:lstStyle/>
          <a:p>
            <a:r>
              <a:rPr lang="en-US" sz="2000" b="1" dirty="0" smtClean="0"/>
              <a:t>The Board of Trustees reiterates several points of belief </a:t>
            </a:r>
            <a:r>
              <a:rPr lang="en-US" sz="2000" dirty="0" smtClean="0"/>
              <a:t>concerning the funding for athletics within the university in BR#91-6 “Policy on Intercollegiate Athletics for Connecticut State University Institutions” </a:t>
            </a:r>
            <a:r>
              <a:rPr lang="en-US" i="1" dirty="0" smtClean="0"/>
              <a:t>as slightly revised policy from 1990 (revising the rescinded BR#90-100).</a:t>
            </a:r>
          </a:p>
          <a:p>
            <a:endParaRPr lang="en-US" dirty="0" smtClean="0"/>
          </a:p>
          <a:p>
            <a:r>
              <a:rPr lang="en-US" sz="1200" dirty="0" smtClean="0"/>
              <a:t>The policy contained several items of interest:</a:t>
            </a:r>
          </a:p>
          <a:p>
            <a:endParaRPr lang="en-US" sz="1200" dirty="0" smtClean="0"/>
          </a:p>
          <a:p>
            <a:r>
              <a:rPr lang="en-US" sz="1200" dirty="0" smtClean="0"/>
              <a:t>In the Policy Statement it is stated that the programs should work within the University’s financial resources and be kept in balance with other University programs. However, the guideline specifically state:</a:t>
            </a:r>
          </a:p>
          <a:p>
            <a:endParaRPr lang="en-US" sz="1200" dirty="0" smtClean="0"/>
          </a:p>
          <a:p>
            <a:r>
              <a:rPr lang="en-US" sz="1200" b="1" dirty="0" smtClean="0"/>
              <a:t>6. Annually, each campus President shall submit to the CSU President a full and complete accounting of the intercollegiate athletic program for the prior fiscal year.</a:t>
            </a:r>
          </a:p>
          <a:p>
            <a:endParaRPr lang="en-US" sz="1200" b="1" dirty="0" smtClean="0"/>
          </a:p>
          <a:p>
            <a:r>
              <a:rPr lang="en-US" sz="1200" b="1" dirty="0" smtClean="0"/>
              <a:t>7. Annually, each campus president shall submit to the CSU President a budget for the intercollegiate athletic program for the current and subsequent fiscal year.</a:t>
            </a:r>
          </a:p>
          <a:p>
            <a:endParaRPr lang="en-US" sz="1200" dirty="0" smtClean="0"/>
          </a:p>
          <a:p>
            <a:r>
              <a:rPr lang="en-US" sz="1200" b="1" dirty="0" smtClean="0"/>
              <a:t>9. Funds used in support of grants-in-aid to athletes (not based on financial need) shall not be drawn from student tuition, student fees, state appropriations, or federal funds.</a:t>
            </a:r>
          </a:p>
          <a:p>
            <a:endParaRPr lang="en-US" sz="1200" dirty="0" smtClean="0"/>
          </a:p>
          <a:p>
            <a:r>
              <a:rPr lang="en-US" sz="1200" dirty="0" smtClean="0"/>
              <a:t>10. Annually, each campus president shall submit to the CSU President a list of grants-in-aid awarded to athletes for the prior fiscal year and budgeted for the current and subsequent fiscal year.</a:t>
            </a:r>
          </a:p>
          <a:p>
            <a:endParaRPr lang="en-US" sz="1200" dirty="0" smtClean="0"/>
          </a:p>
          <a:p>
            <a:r>
              <a:rPr lang="en-US" sz="1200" dirty="0" smtClean="0"/>
              <a:t>21. </a:t>
            </a:r>
            <a:r>
              <a:rPr lang="en-US" sz="1200" b="1" dirty="0" smtClean="0"/>
              <a:t>Prior to December 31</a:t>
            </a:r>
            <a:r>
              <a:rPr lang="en-US" sz="1200" b="1" baseline="30000" dirty="0" smtClean="0"/>
              <a:t>st</a:t>
            </a:r>
            <a:r>
              <a:rPr lang="en-US" sz="1200" b="1" dirty="0" smtClean="0"/>
              <a:t> of each year, the CSU President will present an intercollegiate athletic report to the Board of Trustees. This report will present a financial statement for the prior fiscal year and budget for the current and subsequent fiscal years. </a:t>
            </a:r>
            <a:r>
              <a:rPr lang="en-US" sz="1200" dirty="0" smtClean="0"/>
              <a:t>It will also include an evaluation of the effectiveness of the athletic eligibility of freshman policy.</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Sidestep: 1996- </a:t>
            </a:r>
            <a:r>
              <a:rPr lang="en-US" sz="3200" dirty="0" err="1" smtClean="0"/>
              <a:t>BoT</a:t>
            </a:r>
            <a:r>
              <a:rPr lang="en-US" sz="3200" dirty="0" smtClean="0"/>
              <a:t> Revised 1991 policy</a:t>
            </a:r>
            <a:endParaRPr lang="en-US" sz="3200" dirty="0"/>
          </a:p>
        </p:txBody>
      </p:sp>
      <p:sp>
        <p:nvSpPr>
          <p:cNvPr id="3" name="TextBox 2"/>
          <p:cNvSpPr txBox="1"/>
          <p:nvPr/>
        </p:nvSpPr>
        <p:spPr>
          <a:xfrm>
            <a:off x="1524000" y="1676400"/>
            <a:ext cx="6781800" cy="2031325"/>
          </a:xfrm>
          <a:prstGeom prst="rect">
            <a:avLst/>
          </a:prstGeom>
          <a:noFill/>
        </p:spPr>
        <p:txBody>
          <a:bodyPr wrap="square" rtlCol="0">
            <a:spAutoFit/>
          </a:bodyPr>
          <a:lstStyle/>
          <a:p>
            <a:r>
              <a:rPr lang="en-US" dirty="0" smtClean="0"/>
              <a:t>In 1996, the </a:t>
            </a:r>
            <a:r>
              <a:rPr lang="en-US" dirty="0" err="1" smtClean="0"/>
              <a:t>BoT</a:t>
            </a:r>
            <a:r>
              <a:rPr lang="en-US" dirty="0" smtClean="0"/>
              <a:t> revised the policy on Intercollegiate Athletics to make sure it was in compliance from legislation adopted at the 1996 NCAA convention. The main changes were to implement an initial eligibility index that </a:t>
            </a:r>
            <a:r>
              <a:rPr lang="en-US" dirty="0" err="1" smtClean="0"/>
              <a:t>recentered</a:t>
            </a:r>
            <a:r>
              <a:rPr lang="en-US" dirty="0" smtClean="0"/>
              <a:t> SAT scores and allowed final admit decisions to be made by each university’s president; however, </a:t>
            </a:r>
            <a:r>
              <a:rPr lang="en-US" b="1" dirty="0" smtClean="0"/>
              <a:t>the overall policy statement and previous items of interest did not change and are (hypothetically) still in effect.</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096000" cy="838200"/>
          </a:xfrm>
        </p:spPr>
        <p:txBody>
          <a:bodyPr>
            <a:normAutofit fontScale="90000"/>
          </a:bodyPr>
          <a:lstStyle/>
          <a:p>
            <a:r>
              <a:rPr lang="en-US" dirty="0" smtClean="0"/>
              <a:t>Timeline- 1991 </a:t>
            </a:r>
            <a:br>
              <a:rPr lang="en-US" dirty="0" smtClean="0"/>
            </a:br>
            <a:r>
              <a:rPr lang="en-US" dirty="0" smtClean="0"/>
              <a:t>CCSU Reexamines its move </a:t>
            </a:r>
            <a:endParaRPr lang="en-US" dirty="0"/>
          </a:p>
        </p:txBody>
      </p:sp>
      <p:sp>
        <p:nvSpPr>
          <p:cNvPr id="3" name="TextBox 2"/>
          <p:cNvSpPr txBox="1"/>
          <p:nvPr/>
        </p:nvSpPr>
        <p:spPr>
          <a:xfrm>
            <a:off x="1143000" y="1143000"/>
            <a:ext cx="7467600" cy="2554545"/>
          </a:xfrm>
          <a:prstGeom prst="rect">
            <a:avLst/>
          </a:prstGeom>
          <a:noFill/>
        </p:spPr>
        <p:txBody>
          <a:bodyPr wrap="square" rtlCol="0">
            <a:spAutoFit/>
          </a:bodyPr>
          <a:lstStyle/>
          <a:p>
            <a:r>
              <a:rPr lang="en-US" dirty="0" smtClean="0"/>
              <a:t>BR#91-73 “Resolution concerning the Continuation of Division I Classification within the NCAA for CCSU”</a:t>
            </a:r>
          </a:p>
          <a:p>
            <a:endParaRPr lang="en-US" dirty="0" smtClean="0"/>
          </a:p>
          <a:p>
            <a:r>
              <a:rPr lang="en-US" dirty="0" smtClean="0"/>
              <a:t>At the time President Shumaker, the UAB, and UPBC with alumni groups reviewed CCSU program status and concluded:</a:t>
            </a:r>
          </a:p>
          <a:p>
            <a:endParaRPr lang="en-US" dirty="0" smtClean="0"/>
          </a:p>
          <a:p>
            <a:endParaRPr lang="en-US" dirty="0" smtClean="0"/>
          </a:p>
          <a:p>
            <a:endParaRPr lang="en-US" sz="1600" i="1" dirty="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661799" y="2362200"/>
            <a:ext cx="3482201" cy="4495800"/>
          </a:xfrm>
          <a:prstGeom prst="rect">
            <a:avLst/>
          </a:prstGeom>
          <a:noFill/>
          <a:ln w="9525">
            <a:noFill/>
            <a:miter lim="800000"/>
            <a:headEnd/>
            <a:tailEnd/>
          </a:ln>
          <a:effectLst/>
        </p:spPr>
      </p:pic>
      <p:sp>
        <p:nvSpPr>
          <p:cNvPr id="6" name="Rectangle 5"/>
          <p:cNvSpPr/>
          <p:nvPr/>
        </p:nvSpPr>
        <p:spPr>
          <a:xfrm>
            <a:off x="1143000" y="3048000"/>
            <a:ext cx="5562600" cy="3323987"/>
          </a:xfrm>
          <a:prstGeom prst="rect">
            <a:avLst/>
          </a:prstGeom>
        </p:spPr>
        <p:txBody>
          <a:bodyPr wrap="square">
            <a:spAutoFit/>
          </a:bodyPr>
          <a:lstStyle/>
          <a:p>
            <a:r>
              <a:rPr lang="en-US" sz="1400" dirty="0" smtClean="0"/>
              <a:t>a. Academic integrity, gender parity, competitiveness,</a:t>
            </a:r>
          </a:p>
          <a:p>
            <a:r>
              <a:rPr lang="en-US" sz="1400" b="1" dirty="0" smtClean="0"/>
              <a:t>fiscal responsibility, and balance between athletics</a:t>
            </a:r>
          </a:p>
          <a:p>
            <a:r>
              <a:rPr lang="en-US" sz="1400" b="1" dirty="0" smtClean="0"/>
              <a:t>and other student support programs will continue to</a:t>
            </a:r>
          </a:p>
          <a:p>
            <a:r>
              <a:rPr lang="en-US" sz="1400" b="1" dirty="0" smtClean="0"/>
              <a:t>exist within the Division I classification</a:t>
            </a:r>
            <a:r>
              <a:rPr lang="en-US" sz="1400" dirty="0" smtClean="0"/>
              <a:t>;</a:t>
            </a:r>
          </a:p>
          <a:p>
            <a:endParaRPr lang="en-US" sz="1400" dirty="0" smtClean="0"/>
          </a:p>
          <a:p>
            <a:r>
              <a:rPr lang="en-US" sz="1400" dirty="0" smtClean="0"/>
              <a:t>b. </a:t>
            </a:r>
            <a:r>
              <a:rPr lang="en-US" sz="1400" b="1" dirty="0" smtClean="0"/>
              <a:t>Programmatic operational costs between comparable</a:t>
            </a:r>
          </a:p>
          <a:p>
            <a:r>
              <a:rPr lang="en-US" sz="1400" b="1" dirty="0" smtClean="0"/>
              <a:t>Division I and Division III athletics programs are</a:t>
            </a:r>
          </a:p>
          <a:p>
            <a:r>
              <a:rPr lang="en-US" sz="1400" b="1" dirty="0" smtClean="0"/>
              <a:t>minimal at Central</a:t>
            </a:r>
            <a:r>
              <a:rPr lang="en-US" sz="1400" dirty="0" smtClean="0"/>
              <a:t>;</a:t>
            </a:r>
          </a:p>
          <a:p>
            <a:endParaRPr lang="en-US" sz="1400" dirty="0" smtClean="0"/>
          </a:p>
          <a:p>
            <a:r>
              <a:rPr lang="en-US" sz="1400" dirty="0" smtClean="0"/>
              <a:t>c. The real difference between Divisions I and III for</a:t>
            </a:r>
          </a:p>
          <a:p>
            <a:r>
              <a:rPr lang="en-US" sz="1400" dirty="0" smtClean="0"/>
              <a:t>Central is the cost of athletic grants-in-aid and</a:t>
            </a:r>
          </a:p>
          <a:p>
            <a:r>
              <a:rPr lang="en-US" sz="1400" b="1" dirty="0" smtClean="0"/>
              <a:t>Central can meet these costs through NCAA Division I</a:t>
            </a:r>
          </a:p>
          <a:p>
            <a:r>
              <a:rPr lang="en-US" sz="1400" b="1" dirty="0" smtClean="0"/>
              <a:t>revenue, increased revenue generating activities</a:t>
            </a:r>
          </a:p>
          <a:p>
            <a:r>
              <a:rPr lang="en-US" sz="1400" b="1" dirty="0" smtClean="0"/>
              <a:t>available in Division I, and prudent fiscal</a:t>
            </a:r>
          </a:p>
          <a:p>
            <a:r>
              <a:rPr lang="en-US" sz="1400" b="1" dirty="0" smtClean="0"/>
              <a:t>management of the athletics budget;</a:t>
            </a:r>
            <a:endParaRPr lang="en-US"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Central Courier- May 1991</a:t>
            </a:r>
            <a:endParaRPr lang="en-US" dirty="0"/>
          </a:p>
        </p:txBody>
      </p:sp>
      <p:sp>
        <p:nvSpPr>
          <p:cNvPr id="3" name="Rectangle 2"/>
          <p:cNvSpPr/>
          <p:nvPr/>
        </p:nvSpPr>
        <p:spPr>
          <a:xfrm>
            <a:off x="1219200" y="1305342"/>
            <a:ext cx="7696200" cy="2862322"/>
          </a:xfrm>
          <a:prstGeom prst="rect">
            <a:avLst/>
          </a:prstGeom>
        </p:spPr>
        <p:txBody>
          <a:bodyPr wrap="square">
            <a:spAutoFit/>
          </a:bodyPr>
          <a:lstStyle/>
          <a:p>
            <a:r>
              <a:rPr lang="en-US" sz="2000" dirty="0" smtClean="0"/>
              <a:t>"One more issue for concern is the budget for athletics. The</a:t>
            </a:r>
          </a:p>
          <a:p>
            <a:r>
              <a:rPr lang="en-US" sz="2000" dirty="0" smtClean="0"/>
              <a:t>state of Connecticut, as everyone knows, faces severe budgetary</a:t>
            </a:r>
          </a:p>
          <a:p>
            <a:r>
              <a:rPr lang="en-US" sz="2000" dirty="0" smtClean="0"/>
              <a:t>difficulties. </a:t>
            </a:r>
            <a:r>
              <a:rPr lang="en-US" sz="2000" b="1" dirty="0" smtClean="0"/>
              <a:t>My decision on whether to remain in Division 1, of</a:t>
            </a:r>
          </a:p>
          <a:p>
            <a:r>
              <a:rPr lang="en-US" sz="2000" b="1" dirty="0" smtClean="0"/>
              <a:t>course, must be made, in large part, on whether the intercollegiate athletics program drains University resources and diminishes our ability to provide quality services to our general student body. We must maintain a proper balance between athletics and other student support programs</a:t>
            </a:r>
            <a:r>
              <a:rPr lang="en-US" sz="2000" dirty="0" smtClean="0"/>
              <a:t>.”   </a:t>
            </a:r>
          </a:p>
          <a:p>
            <a:r>
              <a:rPr lang="en-US" sz="2000" dirty="0" smtClean="0"/>
              <a:t>                   - President Shumaker  @ April 11</a:t>
            </a:r>
            <a:r>
              <a:rPr lang="en-US" sz="2000" baseline="30000" dirty="0" smtClean="0"/>
              <a:t>th</a:t>
            </a:r>
            <a:r>
              <a:rPr lang="en-US" sz="2000" dirty="0" smtClean="0"/>
              <a:t> 1991 Press Conference, </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730</TotalTime>
  <Words>3758</Words>
  <Application>Microsoft Office PowerPoint</Application>
  <PresentationFormat>On-screen Show (4:3)</PresentationFormat>
  <Paragraphs>440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Solstice</vt:lpstr>
      <vt:lpstr>A Report to the UPBC Concerning CCSU’s Athletic Program</vt:lpstr>
      <vt:lpstr>Slide 2</vt:lpstr>
      <vt:lpstr>Background</vt:lpstr>
      <vt:lpstr>Timeline- 1985     The Move to D1 </vt:lpstr>
      <vt:lpstr>Timeline- 1985 Expectations From the BoT Regarding Finances</vt:lpstr>
      <vt:lpstr>Timeline-  1990-1991</vt:lpstr>
      <vt:lpstr>Sidestep: 1996- BoT Revised 1991 policy</vt:lpstr>
      <vt:lpstr>Timeline- 1991  CCSU Reexamines its move </vt:lpstr>
      <vt:lpstr>From Central Courier- May 1991</vt:lpstr>
      <vt:lpstr>Note: Testing the Claims made in 1991</vt:lpstr>
      <vt:lpstr>Looking at 1991 Premise (b)</vt:lpstr>
      <vt:lpstr>Looking at 1991-- a part of premise (c)</vt:lpstr>
      <vt:lpstr>Three questions:  (1) Is There Balance -- Spending on Academics Compared to Spending on Athletics?  (2) Is the Athletic Program Sustainable, and  (3) Where Does the Money to Support  Athletics Originate?</vt:lpstr>
      <vt:lpstr>The Wake Up Call:  The 2010 Knight Commission Report</vt:lpstr>
      <vt:lpstr>Major Findings</vt:lpstr>
      <vt:lpstr>“Spending on Academics” vs. “Spending on Athletics”</vt:lpstr>
      <vt:lpstr>Initial CCSU Data</vt:lpstr>
      <vt:lpstr>Is There Balance of Spending on Academics When Compared to Spending on Athletics?</vt:lpstr>
      <vt:lpstr>Athletic Arms Race: Is CCSU’s Growth Model for Athletics Sustainable?</vt:lpstr>
      <vt:lpstr>Sustainability of CCSU’s Athletic Program</vt:lpstr>
      <vt:lpstr>Smaller Schools Spend More:  CCSU is No Exception</vt:lpstr>
      <vt:lpstr>CCSU: From 2004 to 2009</vt:lpstr>
      <vt:lpstr>To answer the Question: Is CCSU’s Athletic Program Sustainable? </vt:lpstr>
      <vt:lpstr>For Most Universities, the Money from Direct Administrative Support to Balance the Budget of the Athletic Program Comes From the University’s General Fund.</vt:lpstr>
      <vt:lpstr>CCSU’s General Fund</vt:lpstr>
      <vt:lpstr>CCSU Athletics Rely on the University General Fund</vt:lpstr>
      <vt:lpstr>Slide 27</vt:lpstr>
      <vt:lpstr>Is the Athletic Program at CCSU Sustainable? Maybe.   Where Does the Money to Support  the Athletic Program Originate? Right Now? From the Students and State. </vt:lpstr>
      <vt:lpstr>The Knight Commission’s Suggestions</vt:lpstr>
      <vt:lpstr>Actions and Possible Solutions</vt:lpstr>
      <vt:lpstr>Summary of Problems &amp; Possible Solutions</vt:lpstr>
      <vt:lpstr>Slide 32</vt:lpstr>
      <vt:lpstr>Slide 33</vt:lpstr>
      <vt:lpstr>Slide 34</vt:lpstr>
      <vt:lpstr>Why a Suggestion to Move to Another Division Does Not Address the Problem</vt:lpstr>
    </vt:vector>
  </TitlesOfParts>
  <Company>Central Connecticut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UPBC Report on Division 1 Athletics at CCSU</dc:title>
  <dc:creator>CCSU</dc:creator>
  <cp:lastModifiedBy>CCSU</cp:lastModifiedBy>
  <cp:revision>109</cp:revision>
  <dcterms:created xsi:type="dcterms:W3CDTF">2011-09-26T13:54:44Z</dcterms:created>
  <dcterms:modified xsi:type="dcterms:W3CDTF">2011-10-13T11:20:46Z</dcterms:modified>
</cp:coreProperties>
</file>